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7" r:id="rId2"/>
    <p:sldId id="258" r:id="rId3"/>
    <p:sldId id="259" r:id="rId4"/>
    <p:sldId id="262" r:id="rId5"/>
    <p:sldId id="263" r:id="rId6"/>
    <p:sldId id="264" r:id="rId7"/>
    <p:sldId id="265" r:id="rId8"/>
    <p:sldId id="266" r:id="rId9"/>
    <p:sldId id="261" r:id="rId10"/>
    <p:sldId id="270" r:id="rId11"/>
    <p:sldId id="276" r:id="rId12"/>
    <p:sldId id="278" r:id="rId13"/>
    <p:sldId id="271" r:id="rId14"/>
    <p:sldId id="272" r:id="rId15"/>
    <p:sldId id="274" r:id="rId16"/>
    <p:sldId id="279" r:id="rId17"/>
    <p:sldId id="282" r:id="rId18"/>
    <p:sldId id="273" r:id="rId19"/>
    <p:sldId id="277" r:id="rId20"/>
    <p:sldId id="285" r:id="rId21"/>
    <p:sldId id="275" r:id="rId22"/>
    <p:sldId id="269" r:id="rId23"/>
    <p:sldId id="283" r:id="rId24"/>
    <p:sldId id="284" r:id="rId25"/>
    <p:sldId id="267"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04" autoAdjust="0"/>
  </p:normalViewPr>
  <p:slideViewPr>
    <p:cSldViewPr snapToGrid="0">
      <p:cViewPr varScale="1">
        <p:scale>
          <a:sx n="71" d="100"/>
          <a:sy n="71" d="100"/>
        </p:scale>
        <p:origin x="110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6A15F-D754-42A7-AFF5-9A630BF47B67}" type="datetimeFigureOut">
              <a:rPr lang="zh-CN" altLang="en-US" smtClean="0"/>
              <a:t>2017/9/1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B5765-8CA4-4F70-BF14-3C4AD7919B67}" type="slidenum">
              <a:rPr lang="zh-CN" altLang="en-US" smtClean="0"/>
              <a:t>‹#›</a:t>
            </a:fld>
            <a:endParaRPr lang="zh-CN" altLang="en-US"/>
          </a:p>
        </p:txBody>
      </p:sp>
    </p:spTree>
    <p:extLst>
      <p:ext uri="{BB962C8B-B14F-4D97-AF65-F5344CB8AC3E}">
        <p14:creationId xmlns:p14="http://schemas.microsoft.com/office/powerpoint/2010/main" val="604873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the outline</a:t>
            </a:r>
            <a:r>
              <a:rPr lang="en-US" altLang="zh-CN" baseline="0" dirty="0" smtClean="0"/>
              <a:t> of my presentation. In the past several weeks, I tested several methods and draw some conclusion about it. </a:t>
            </a:r>
            <a:endParaRPr lang="zh-CN" altLang="en-US" dirty="0"/>
          </a:p>
        </p:txBody>
      </p:sp>
      <p:sp>
        <p:nvSpPr>
          <p:cNvPr id="4" name="灯片编号占位符 3"/>
          <p:cNvSpPr>
            <a:spLocks noGrp="1"/>
          </p:cNvSpPr>
          <p:nvPr>
            <p:ph type="sldNum" sz="quarter" idx="10"/>
          </p:nvPr>
        </p:nvSpPr>
        <p:spPr/>
        <p:txBody>
          <a:bodyPr/>
          <a:lstStyle/>
          <a:p>
            <a:fld id="{956B5765-8CA4-4F70-BF14-3C4AD7919B67}" type="slidenum">
              <a:rPr lang="zh-CN" altLang="en-US" smtClean="0"/>
              <a:t>2</a:t>
            </a:fld>
            <a:endParaRPr lang="zh-CN" altLang="en-US"/>
          </a:p>
        </p:txBody>
      </p:sp>
    </p:spTree>
    <p:extLst>
      <p:ext uri="{BB962C8B-B14F-4D97-AF65-F5344CB8AC3E}">
        <p14:creationId xmlns:p14="http://schemas.microsoft.com/office/powerpoint/2010/main" val="951439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But in the 2 sources</a:t>
            </a:r>
            <a:r>
              <a:rPr lang="en-US" altLang="zh-CN" baseline="0" dirty="0" smtClean="0"/>
              <a:t> condition, one superficial and another is deep. The result cannot show the deep one.</a:t>
            </a:r>
            <a:endParaRPr lang="zh-CN" altLang="en-US" dirty="0"/>
          </a:p>
        </p:txBody>
      </p:sp>
      <p:sp>
        <p:nvSpPr>
          <p:cNvPr id="4" name="灯片编号占位符 3"/>
          <p:cNvSpPr>
            <a:spLocks noGrp="1"/>
          </p:cNvSpPr>
          <p:nvPr>
            <p:ph type="sldNum" sz="quarter" idx="10"/>
          </p:nvPr>
        </p:nvSpPr>
        <p:spPr/>
        <p:txBody>
          <a:bodyPr/>
          <a:lstStyle/>
          <a:p>
            <a:fld id="{956B5765-8CA4-4F70-BF14-3C4AD7919B67}" type="slidenum">
              <a:rPr lang="zh-CN" altLang="en-US" smtClean="0"/>
              <a:t>11</a:t>
            </a:fld>
            <a:endParaRPr lang="zh-CN" altLang="en-US"/>
          </a:p>
        </p:txBody>
      </p:sp>
    </p:spTree>
    <p:extLst>
      <p:ext uri="{BB962C8B-B14F-4D97-AF65-F5344CB8AC3E}">
        <p14:creationId xmlns:p14="http://schemas.microsoft.com/office/powerpoint/2010/main" val="281879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picture shows the results</a:t>
            </a:r>
            <a:r>
              <a:rPr lang="en-US" altLang="zh-CN" baseline="0" dirty="0" smtClean="0"/>
              <a:t> of a simulation of source localization. They use both regularization methods and Bayesian methods to deal with it and the results show that the regularization method is not accurate when dealing with multi-sources in deeper area. And Bayesian method performs very well.</a:t>
            </a:r>
          </a:p>
          <a:p>
            <a:r>
              <a:rPr lang="en-US" altLang="zh-CN" baseline="0" dirty="0" smtClean="0"/>
              <a:t>This is a simulation model, picture a shows the ground truth, and we can see that the regularization method cannot separate 2 sources but the Bayesian method can.</a:t>
            </a:r>
          </a:p>
          <a:p>
            <a:r>
              <a:rPr lang="en-US" altLang="zh-CN" dirty="0" err="1" smtClean="0"/>
              <a:t>Shimokawa</a:t>
            </a:r>
            <a:r>
              <a:rPr lang="en-US" altLang="zh-CN" dirty="0" smtClean="0"/>
              <a:t> T, </a:t>
            </a:r>
            <a:r>
              <a:rPr lang="en-US" altLang="zh-CN" dirty="0" err="1" smtClean="0"/>
              <a:t>Kosaka</a:t>
            </a:r>
            <a:r>
              <a:rPr lang="en-US" altLang="zh-CN" dirty="0" smtClean="0"/>
              <a:t> T, Yamashita O, et al. Hierarchical Bayesian estimation improves depth accuracy and spatial resolution of diffuse optical tomography[J]. Optics Express, 2012, 20(18):20427-46</a:t>
            </a:r>
            <a:endParaRPr lang="zh-CN" altLang="en-US" dirty="0"/>
          </a:p>
        </p:txBody>
      </p:sp>
      <p:sp>
        <p:nvSpPr>
          <p:cNvPr id="4" name="灯片编号占位符 3"/>
          <p:cNvSpPr>
            <a:spLocks noGrp="1"/>
          </p:cNvSpPr>
          <p:nvPr>
            <p:ph type="sldNum" sz="quarter" idx="10"/>
          </p:nvPr>
        </p:nvSpPr>
        <p:spPr/>
        <p:txBody>
          <a:bodyPr/>
          <a:lstStyle/>
          <a:p>
            <a:fld id="{956B5765-8CA4-4F70-BF14-3C4AD7919B67}" type="slidenum">
              <a:rPr lang="zh-CN" altLang="en-US" smtClean="0"/>
              <a:t>12</a:t>
            </a:fld>
            <a:endParaRPr lang="zh-CN" altLang="en-US"/>
          </a:p>
        </p:txBody>
      </p:sp>
    </p:spTree>
    <p:extLst>
      <p:ext uri="{BB962C8B-B14F-4D97-AF65-F5344CB8AC3E}">
        <p14:creationId xmlns:p14="http://schemas.microsoft.com/office/powerpoint/2010/main" val="3226136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Different from</a:t>
            </a:r>
            <a:r>
              <a:rPr lang="en-US" altLang="zh-CN" baseline="0" dirty="0" smtClean="0"/>
              <a:t> regularization methods, t</a:t>
            </a:r>
            <a:r>
              <a:rPr lang="en-US" altLang="zh-CN" dirty="0" smtClean="0"/>
              <a:t>h</a:t>
            </a:r>
            <a:r>
              <a:rPr lang="en-US" altLang="zh-CN" baseline="0" dirty="0" smtClean="0"/>
              <a:t>e idea of LCMV is beamforming which uses spatial filtering to calculate the source location. The algorithm aims to find a spatial filter in each source location q in the brain , as the W in the function. The output Y means the power of sources in the brain, which contains the information of the source location.</a:t>
            </a:r>
          </a:p>
          <a:p>
            <a:r>
              <a:rPr lang="en-US" altLang="zh-CN" baseline="0" dirty="0" smtClean="0"/>
              <a:t>1997</a:t>
            </a:r>
            <a:r>
              <a:rPr lang="zh-CN" altLang="en-US" baseline="0" dirty="0" smtClean="0"/>
              <a:t>，</a:t>
            </a:r>
            <a:r>
              <a:rPr lang="en-US" altLang="zh-CN" sz="1200" b="0" i="0" u="none" strike="noStrike" kern="1200" baseline="0" dirty="0" smtClean="0">
                <a:solidFill>
                  <a:schemeClr val="tx1"/>
                </a:solidFill>
                <a:latin typeface="+mn-lt"/>
                <a:ea typeface="+mn-ea"/>
                <a:cs typeface="+mn-cs"/>
              </a:rPr>
              <a:t>Barry D. Van Veen,*</a:t>
            </a:r>
            <a:endParaRPr lang="zh-CN" altLang="en-US" dirty="0"/>
          </a:p>
        </p:txBody>
      </p:sp>
      <p:sp>
        <p:nvSpPr>
          <p:cNvPr id="4" name="灯片编号占位符 3"/>
          <p:cNvSpPr>
            <a:spLocks noGrp="1"/>
          </p:cNvSpPr>
          <p:nvPr>
            <p:ph type="sldNum" sz="quarter" idx="10"/>
          </p:nvPr>
        </p:nvSpPr>
        <p:spPr/>
        <p:txBody>
          <a:bodyPr/>
          <a:lstStyle/>
          <a:p>
            <a:fld id="{438DC51E-E354-4D7C-97F7-6DDFF4A08363}" type="slidenum">
              <a:rPr lang="zh-CN" altLang="en-US" smtClean="0"/>
              <a:t>13</a:t>
            </a:fld>
            <a:endParaRPr lang="zh-CN" altLang="en-US"/>
          </a:p>
        </p:txBody>
      </p:sp>
    </p:spTree>
    <p:extLst>
      <p:ext uri="{BB962C8B-B14F-4D97-AF65-F5344CB8AC3E}">
        <p14:creationId xmlns:p14="http://schemas.microsoft.com/office/powerpoint/2010/main" val="680335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Also I implement this method.</a:t>
            </a:r>
          </a:p>
          <a:p>
            <a:r>
              <a:rPr lang="en-US" altLang="zh-CN" dirty="0" smtClean="0"/>
              <a:t>This is the result of a real data which</a:t>
            </a:r>
            <a:r>
              <a:rPr lang="en-US" altLang="zh-CN" baseline="0" dirty="0" smtClean="0"/>
              <a:t> is download from fieldtrip and it can demonstrate the performance of LCMV. The results looks good. It seems that this is a good method in 3D model, and we need to do more tests on it.</a:t>
            </a:r>
          </a:p>
          <a:p>
            <a:r>
              <a:rPr lang="en-US" altLang="zh-CN" baseline="0" dirty="0" smtClean="0"/>
              <a:t>The data is from the test of monitoring the movement when you press buttons with your hand.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8mm resolution, 7038 points inside the brain.</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38DC51E-E354-4D7C-97F7-6DDFF4A08363}" type="slidenum">
              <a:rPr lang="zh-CN" altLang="en-US" smtClean="0"/>
              <a:t>14</a:t>
            </a:fld>
            <a:endParaRPr lang="zh-CN" altLang="en-US"/>
          </a:p>
        </p:txBody>
      </p:sp>
    </p:spTree>
    <p:extLst>
      <p:ext uri="{BB962C8B-B14F-4D97-AF65-F5344CB8AC3E}">
        <p14:creationId xmlns:p14="http://schemas.microsoft.com/office/powerpoint/2010/main" val="287131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a:t>
            </a:r>
            <a:r>
              <a:rPr lang="en-US" altLang="zh-CN" baseline="0" dirty="0" smtClean="0"/>
              <a:t> there are still some drawbacks of LCMV. The first is that LCMV cannot be used on a single time point data but a time period data. It requires the data includes pre-stimulus and post-stimulus states, which makes it less useful. So I haven’t focus on it.</a:t>
            </a:r>
            <a:endParaRPr lang="zh-CN" altLang="en-US" dirty="0"/>
          </a:p>
        </p:txBody>
      </p:sp>
      <p:sp>
        <p:nvSpPr>
          <p:cNvPr id="4" name="灯片编号占位符 3"/>
          <p:cNvSpPr>
            <a:spLocks noGrp="1"/>
          </p:cNvSpPr>
          <p:nvPr>
            <p:ph type="sldNum" sz="quarter" idx="10"/>
          </p:nvPr>
        </p:nvSpPr>
        <p:spPr/>
        <p:txBody>
          <a:bodyPr/>
          <a:lstStyle/>
          <a:p>
            <a:fld id="{956B5765-8CA4-4F70-BF14-3C4AD7919B67}" type="slidenum">
              <a:rPr lang="zh-CN" altLang="en-US" smtClean="0"/>
              <a:t>15</a:t>
            </a:fld>
            <a:endParaRPr lang="zh-CN" altLang="en-US"/>
          </a:p>
        </p:txBody>
      </p:sp>
    </p:spTree>
    <p:extLst>
      <p:ext uri="{BB962C8B-B14F-4D97-AF65-F5344CB8AC3E}">
        <p14:creationId xmlns:p14="http://schemas.microsoft.com/office/powerpoint/2010/main" val="359230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38DC51E-E354-4D7C-97F7-6DDFF4A08363}" type="slidenum">
              <a:rPr lang="zh-CN" altLang="en-US" smtClean="0"/>
              <a:t>18</a:t>
            </a:fld>
            <a:endParaRPr lang="zh-CN" altLang="en-US"/>
          </a:p>
        </p:txBody>
      </p:sp>
    </p:spTree>
    <p:extLst>
      <p:ext uri="{BB962C8B-B14F-4D97-AF65-F5344CB8AC3E}">
        <p14:creationId xmlns:p14="http://schemas.microsoft.com/office/powerpoint/2010/main" val="1141518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6B5765-8CA4-4F70-BF14-3C4AD7919B67}" type="slidenum">
              <a:rPr lang="zh-CN" altLang="en-US" smtClean="0"/>
              <a:t>24</a:t>
            </a:fld>
            <a:endParaRPr lang="zh-CN" altLang="en-US"/>
          </a:p>
        </p:txBody>
      </p:sp>
    </p:spTree>
    <p:extLst>
      <p:ext uri="{BB962C8B-B14F-4D97-AF65-F5344CB8AC3E}">
        <p14:creationId xmlns:p14="http://schemas.microsoft.com/office/powerpoint/2010/main" val="777086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When it comes</a:t>
            </a:r>
            <a:r>
              <a:rPr lang="en-US" altLang="zh-CN" baseline="0" dirty="0" smtClean="0"/>
              <a:t> to one source in the deeper area of the brain, the localization becomes </a:t>
            </a:r>
            <a:r>
              <a:rPr lang="en-US" altLang="zh-CN" sz="1200" b="0" i="0" kern="1200" dirty="0" smtClean="0">
                <a:solidFill>
                  <a:schemeClr val="tx1"/>
                </a:solidFill>
                <a:effectLst/>
                <a:latin typeface="+mn-lt"/>
                <a:ea typeface="+mn-ea"/>
                <a:cs typeface="+mn-cs"/>
              </a:rPr>
              <a:t>inaccurate</a:t>
            </a:r>
            <a:r>
              <a:rPr lang="en-US" altLang="zh-CN" baseline="0" dirty="0" smtClean="0"/>
              <a:t>.  And after reading some papers, I found that normalizing the lead field can </a:t>
            </a:r>
            <a:r>
              <a:rPr lang="en-US" altLang="zh-CN" sz="1200" b="0" i="0" kern="1200" dirty="0" smtClean="0">
                <a:solidFill>
                  <a:schemeClr val="tx1"/>
                </a:solidFill>
                <a:effectLst/>
                <a:latin typeface="+mn-lt"/>
                <a:ea typeface="+mn-ea"/>
                <a:cs typeface="+mn-cs"/>
              </a:rPr>
              <a:t>eliminate this problem. </a:t>
            </a:r>
            <a:endParaRPr lang="zh-CN" altLang="en-US" dirty="0"/>
          </a:p>
        </p:txBody>
      </p:sp>
      <p:sp>
        <p:nvSpPr>
          <p:cNvPr id="4" name="灯片编号占位符 3"/>
          <p:cNvSpPr>
            <a:spLocks noGrp="1"/>
          </p:cNvSpPr>
          <p:nvPr>
            <p:ph type="sldNum" sz="quarter" idx="10"/>
          </p:nvPr>
        </p:nvSpPr>
        <p:spPr/>
        <p:txBody>
          <a:bodyPr/>
          <a:lstStyle/>
          <a:p>
            <a:fld id="{438DC51E-E354-4D7C-97F7-6DDFF4A08363}" type="slidenum">
              <a:rPr lang="zh-CN" altLang="en-US" smtClean="0"/>
              <a:t>25</a:t>
            </a:fld>
            <a:endParaRPr lang="zh-CN" altLang="en-US"/>
          </a:p>
        </p:txBody>
      </p:sp>
    </p:spTree>
    <p:extLst>
      <p:ext uri="{BB962C8B-B14F-4D97-AF65-F5344CB8AC3E}">
        <p14:creationId xmlns:p14="http://schemas.microsoft.com/office/powerpoint/2010/main" val="1779832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first step</a:t>
            </a:r>
            <a:r>
              <a:rPr lang="en-US" altLang="zh-CN" baseline="0" dirty="0" smtClean="0"/>
              <a:t> is reading data, includes source model, head model, electrodes positions and potentials.</a:t>
            </a:r>
          </a:p>
          <a:p>
            <a:endParaRPr lang="en-US" altLang="zh-CN" baseline="0" dirty="0" smtClean="0"/>
          </a:p>
          <a:p>
            <a:r>
              <a:rPr lang="en-US" altLang="zh-CN" baseline="0" dirty="0" smtClean="0"/>
              <a:t>If you don’t have real </a:t>
            </a:r>
            <a:r>
              <a:rPr lang="en-US" altLang="zh-CN" baseline="0" dirty="0" err="1" smtClean="0"/>
              <a:t>eeg</a:t>
            </a:r>
            <a:r>
              <a:rPr lang="en-US" altLang="zh-CN" baseline="0" dirty="0" smtClean="0"/>
              <a:t> data, you can generate the ground truth yourself, then compute the forward model to get the simulated electrodes potentials.</a:t>
            </a:r>
          </a:p>
          <a:p>
            <a:endParaRPr lang="zh-CN" altLang="en-US" dirty="0"/>
          </a:p>
        </p:txBody>
      </p:sp>
      <p:sp>
        <p:nvSpPr>
          <p:cNvPr id="4" name="灯片编号占位符 3"/>
          <p:cNvSpPr>
            <a:spLocks noGrp="1"/>
          </p:cNvSpPr>
          <p:nvPr>
            <p:ph type="sldNum" sz="quarter" idx="10"/>
          </p:nvPr>
        </p:nvSpPr>
        <p:spPr/>
        <p:txBody>
          <a:bodyPr/>
          <a:lstStyle/>
          <a:p>
            <a:fld id="{438DC51E-E354-4D7C-97F7-6DDFF4A08363}" type="slidenum">
              <a:rPr lang="zh-CN" altLang="en-US" smtClean="0"/>
              <a:t>26</a:t>
            </a:fld>
            <a:endParaRPr lang="zh-CN" altLang="en-US"/>
          </a:p>
        </p:txBody>
      </p:sp>
    </p:spTree>
    <p:extLst>
      <p:ext uri="{BB962C8B-B14F-4D97-AF65-F5344CB8AC3E}">
        <p14:creationId xmlns:p14="http://schemas.microsoft.com/office/powerpoint/2010/main" val="31498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6B5765-8CA4-4F70-BF14-3C4AD7919B67}" type="slidenum">
              <a:rPr lang="zh-CN" altLang="en-US" smtClean="0"/>
              <a:t>3</a:t>
            </a:fld>
            <a:endParaRPr lang="zh-CN" altLang="en-US"/>
          </a:p>
        </p:txBody>
      </p:sp>
    </p:spTree>
    <p:extLst>
      <p:ext uri="{BB962C8B-B14F-4D97-AF65-F5344CB8AC3E}">
        <p14:creationId xmlns:p14="http://schemas.microsoft.com/office/powerpoint/2010/main" val="837472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 I implement a</a:t>
            </a:r>
            <a:r>
              <a:rPr lang="en-US" altLang="zh-CN" baseline="0" dirty="0" smtClean="0"/>
              <a:t> real data, and t</a:t>
            </a:r>
            <a:r>
              <a:rPr lang="en-US" altLang="zh-CN" dirty="0" smtClean="0"/>
              <a:t>his</a:t>
            </a:r>
            <a:r>
              <a:rPr lang="en-US" altLang="zh-CN" baseline="0" dirty="0" smtClean="0"/>
              <a:t> is the result. We can see the result of MCE matches the 2D localization result on the left, however, the following tests do not look this good.</a:t>
            </a:r>
          </a:p>
          <a:p>
            <a:r>
              <a:rPr lang="en-US" altLang="zh-CN" baseline="0" dirty="0" smtClean="0"/>
              <a:t>The resolution of the source model is 8 mm and it has 10240 points.</a:t>
            </a:r>
          </a:p>
          <a:p>
            <a:endParaRPr lang="zh-CN" altLang="en-US" dirty="0"/>
          </a:p>
        </p:txBody>
      </p:sp>
      <p:sp>
        <p:nvSpPr>
          <p:cNvPr id="4" name="灯片编号占位符 3"/>
          <p:cNvSpPr>
            <a:spLocks noGrp="1"/>
          </p:cNvSpPr>
          <p:nvPr>
            <p:ph type="sldNum" sz="quarter" idx="10"/>
          </p:nvPr>
        </p:nvSpPr>
        <p:spPr/>
        <p:txBody>
          <a:bodyPr/>
          <a:lstStyle/>
          <a:p>
            <a:fld id="{438DC51E-E354-4D7C-97F7-6DDFF4A08363}" type="slidenum">
              <a:rPr lang="zh-CN" altLang="en-US" smtClean="0"/>
              <a:t>4</a:t>
            </a:fld>
            <a:endParaRPr lang="zh-CN" altLang="en-US"/>
          </a:p>
        </p:txBody>
      </p:sp>
    </p:spTree>
    <p:extLst>
      <p:ext uri="{BB962C8B-B14F-4D97-AF65-F5344CB8AC3E}">
        <p14:creationId xmlns:p14="http://schemas.microsoft.com/office/powerpoint/2010/main" val="115481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 then I start</a:t>
            </a:r>
            <a:r>
              <a:rPr lang="en-US" altLang="zh-CN" baseline="0" dirty="0" smtClean="0"/>
              <a:t> to generate sources by myself to test this algorithm. First I generate one source on the surface of the brain.</a:t>
            </a:r>
            <a:r>
              <a:rPr lang="en-US" altLang="zh-CN" dirty="0" smtClean="0"/>
              <a:t> As we can see in</a:t>
            </a:r>
            <a:r>
              <a:rPr lang="en-US" altLang="zh-CN" baseline="0" dirty="0" smtClean="0"/>
              <a:t> the picture, when there is one source on the surface of the brain, MCE can localize the source accurately. The distance between the ground truth and the result is 0mm.</a:t>
            </a:r>
          </a:p>
          <a:p>
            <a:r>
              <a:rPr lang="en-US" altLang="zh-CN" baseline="0" dirty="0" smtClean="0"/>
              <a:t>DLE means dipole localization error.</a:t>
            </a:r>
            <a:endParaRPr lang="zh-CN" altLang="en-US" dirty="0"/>
          </a:p>
        </p:txBody>
      </p:sp>
      <p:sp>
        <p:nvSpPr>
          <p:cNvPr id="4" name="灯片编号占位符 3"/>
          <p:cNvSpPr>
            <a:spLocks noGrp="1"/>
          </p:cNvSpPr>
          <p:nvPr>
            <p:ph type="sldNum" sz="quarter" idx="10"/>
          </p:nvPr>
        </p:nvSpPr>
        <p:spPr/>
        <p:txBody>
          <a:bodyPr/>
          <a:lstStyle/>
          <a:p>
            <a:fld id="{438DC51E-E354-4D7C-97F7-6DDFF4A08363}" type="slidenum">
              <a:rPr lang="zh-CN" altLang="en-US" smtClean="0"/>
              <a:t>5</a:t>
            </a:fld>
            <a:endParaRPr lang="zh-CN" altLang="en-US"/>
          </a:p>
        </p:txBody>
      </p:sp>
    </p:spTree>
    <p:extLst>
      <p:ext uri="{BB962C8B-B14F-4D97-AF65-F5344CB8AC3E}">
        <p14:creationId xmlns:p14="http://schemas.microsoft.com/office/powerpoint/2010/main" val="55613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 normalizing</a:t>
            </a:r>
            <a:r>
              <a:rPr lang="en-US" altLang="zh-CN" baseline="0" dirty="0" smtClean="0"/>
              <a:t> the lead field, the localization becomes very </a:t>
            </a:r>
            <a:r>
              <a:rPr lang="en-US" altLang="zh-CN" sz="1200" b="0" i="0" kern="1200" dirty="0" smtClean="0">
                <a:solidFill>
                  <a:schemeClr val="tx1"/>
                </a:solidFill>
                <a:effectLst/>
                <a:latin typeface="+mn-lt"/>
                <a:ea typeface="+mn-ea"/>
                <a:cs typeface="+mn-cs"/>
              </a:rPr>
              <a:t>accurate</a:t>
            </a:r>
            <a:r>
              <a:rPr lang="en-US" altLang="zh-CN" baseline="0" dirty="0" smtClean="0"/>
              <a:t>.  But due to the depth of the source, the result is not that sparse compared to the situation of source on the surface. But after using a </a:t>
            </a:r>
            <a:r>
              <a:rPr lang="en-US" altLang="zh-CN" sz="1200" b="0" i="0" kern="1200" dirty="0" smtClean="0">
                <a:solidFill>
                  <a:schemeClr val="tx1"/>
                </a:solidFill>
                <a:effectLst/>
                <a:latin typeface="+mn-lt"/>
                <a:ea typeface="+mn-ea"/>
                <a:cs typeface="+mn-cs"/>
              </a:rPr>
              <a:t>threshold to see the localization</a:t>
            </a:r>
            <a:r>
              <a:rPr lang="en-US" altLang="zh-CN" sz="1200" b="0" i="0" kern="1200" baseline="0" dirty="0" smtClean="0">
                <a:solidFill>
                  <a:schemeClr val="tx1"/>
                </a:solidFill>
                <a:effectLst/>
                <a:latin typeface="+mn-lt"/>
                <a:ea typeface="+mn-ea"/>
                <a:cs typeface="+mn-cs"/>
              </a:rPr>
              <a:t> result more clearly, we can see that the distance between the ground truth and the result is 0mm.</a:t>
            </a:r>
          </a:p>
          <a:p>
            <a:endParaRPr lang="en-US" altLang="zh-CN" sz="1200" b="0" i="0" kern="1200" baseline="0" dirty="0" smtClean="0">
              <a:solidFill>
                <a:schemeClr val="tx1"/>
              </a:solidFill>
              <a:effectLst/>
              <a:latin typeface="+mn-lt"/>
              <a:ea typeface="+mn-ea"/>
              <a:cs typeface="+mn-cs"/>
            </a:endParaRPr>
          </a:p>
          <a:p>
            <a:r>
              <a:rPr lang="en-US" altLang="zh-CN" sz="1200" b="0" i="0" u="none" strike="noStrike" kern="1200" baseline="0" dirty="0" smtClean="0">
                <a:solidFill>
                  <a:schemeClr val="tx1"/>
                </a:solidFill>
                <a:latin typeface="+mn-lt"/>
                <a:ea typeface="+mn-ea"/>
                <a:cs typeface="+mn-cs"/>
              </a:rPr>
              <a:t>dipole localization error</a:t>
            </a:r>
            <a:endParaRPr lang="zh-CN" altLang="en-US" dirty="0"/>
          </a:p>
        </p:txBody>
      </p:sp>
      <p:sp>
        <p:nvSpPr>
          <p:cNvPr id="4" name="灯片编号占位符 3"/>
          <p:cNvSpPr>
            <a:spLocks noGrp="1"/>
          </p:cNvSpPr>
          <p:nvPr>
            <p:ph type="sldNum" sz="quarter" idx="10"/>
          </p:nvPr>
        </p:nvSpPr>
        <p:spPr/>
        <p:txBody>
          <a:bodyPr/>
          <a:lstStyle/>
          <a:p>
            <a:fld id="{438DC51E-E354-4D7C-97F7-6DDFF4A08363}" type="slidenum">
              <a:rPr lang="zh-CN" altLang="en-US" smtClean="0"/>
              <a:t>6</a:t>
            </a:fld>
            <a:endParaRPr lang="zh-CN" altLang="en-US"/>
          </a:p>
        </p:txBody>
      </p:sp>
    </p:spTree>
    <p:extLst>
      <p:ext uri="{BB962C8B-B14F-4D97-AF65-F5344CB8AC3E}">
        <p14:creationId xmlns:p14="http://schemas.microsoft.com/office/powerpoint/2010/main" val="355164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Then</a:t>
            </a:r>
            <a:r>
              <a:rPr lang="en-US" altLang="zh-CN" baseline="0" dirty="0" smtClean="0"/>
              <a:t> I test 2 sources in the brain. As we can see, the result is totally wrong. And the position of the reconstructed result is in the middle of 2 ground truth sources. This is a typical bias of regularization method.</a:t>
            </a:r>
            <a:endParaRPr lang="en-US" altLang="zh-CN" dirty="0" smtClean="0"/>
          </a:p>
        </p:txBody>
      </p:sp>
      <p:sp>
        <p:nvSpPr>
          <p:cNvPr id="4" name="灯片编号占位符 3"/>
          <p:cNvSpPr>
            <a:spLocks noGrp="1"/>
          </p:cNvSpPr>
          <p:nvPr>
            <p:ph type="sldNum" sz="quarter" idx="10"/>
          </p:nvPr>
        </p:nvSpPr>
        <p:spPr/>
        <p:txBody>
          <a:bodyPr/>
          <a:lstStyle/>
          <a:p>
            <a:fld id="{438DC51E-E354-4D7C-97F7-6DDFF4A08363}" type="slidenum">
              <a:rPr lang="zh-CN" altLang="en-US" smtClean="0"/>
              <a:t>7</a:t>
            </a:fld>
            <a:endParaRPr lang="zh-CN" altLang="en-US"/>
          </a:p>
        </p:txBody>
      </p:sp>
    </p:spTree>
    <p:extLst>
      <p:ext uri="{BB962C8B-B14F-4D97-AF65-F5344CB8AC3E}">
        <p14:creationId xmlns:p14="http://schemas.microsoft.com/office/powerpoint/2010/main" val="1222779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 here is the test</a:t>
            </a:r>
            <a:r>
              <a:rPr lang="en-US" altLang="zh-CN" baseline="0" dirty="0" smtClean="0"/>
              <a:t> of three sources, the result is located in the middle of 3 sources, the bias is similar to the 2 sources situation. </a:t>
            </a:r>
            <a:endParaRPr lang="zh-CN" altLang="en-US" dirty="0"/>
          </a:p>
        </p:txBody>
      </p:sp>
      <p:sp>
        <p:nvSpPr>
          <p:cNvPr id="4" name="灯片编号占位符 3"/>
          <p:cNvSpPr>
            <a:spLocks noGrp="1"/>
          </p:cNvSpPr>
          <p:nvPr>
            <p:ph type="sldNum" sz="quarter" idx="10"/>
          </p:nvPr>
        </p:nvSpPr>
        <p:spPr/>
        <p:txBody>
          <a:bodyPr/>
          <a:lstStyle/>
          <a:p>
            <a:fld id="{438DC51E-E354-4D7C-97F7-6DDFF4A08363}" type="slidenum">
              <a:rPr lang="zh-CN" altLang="en-US" smtClean="0"/>
              <a:t>8</a:t>
            </a:fld>
            <a:endParaRPr lang="zh-CN" altLang="en-US"/>
          </a:p>
        </p:txBody>
      </p:sp>
    </p:spTree>
    <p:extLst>
      <p:ext uri="{BB962C8B-B14F-4D97-AF65-F5344CB8AC3E}">
        <p14:creationId xmlns:p14="http://schemas.microsoft.com/office/powerpoint/2010/main" val="1740784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Lucka</a:t>
            </a:r>
            <a:r>
              <a:rPr lang="en-US" altLang="zh-CN" dirty="0" smtClean="0"/>
              <a:t> F. Hierarchical Bayesian Approaches to the Inverse Problem of EEG/MEG Current Density Reconstruction[J]. 2011.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Mathematic</a:t>
            </a:r>
            <a:r>
              <a:rPr lang="en-US" altLang="zh-CN" baseline="0" dirty="0" smtClean="0"/>
              <a:t> analysis have not been undertaken.</a:t>
            </a:r>
            <a:endParaRPr lang="en-US" altLang="zh-CN" dirty="0" smtClean="0"/>
          </a:p>
          <a:p>
            <a:r>
              <a:rPr lang="en-US" altLang="zh-CN" dirty="0" smtClean="0"/>
              <a:t>Many</a:t>
            </a:r>
            <a:r>
              <a:rPr lang="en-US" altLang="zh-CN" baseline="0" dirty="0" smtClean="0"/>
              <a:t> methods recover the source close to the sculpt.</a:t>
            </a:r>
          </a:p>
          <a:p>
            <a:r>
              <a:rPr lang="en-US" altLang="zh-CN" baseline="0" dirty="0" smtClean="0"/>
              <a:t>According to the paper I read, the reason the bias in regularization methods features in 2 issue, one is called the depth bias. It is a common bias in regularization methods. But </a:t>
            </a:r>
            <a:r>
              <a:rPr lang="en-US" altLang="zh-CN" baseline="0" dirty="0" err="1" smtClean="0"/>
              <a:t>sLORETA</a:t>
            </a:r>
            <a:r>
              <a:rPr lang="en-US" altLang="zh-CN" baseline="0" dirty="0" smtClean="0"/>
              <a:t> method is not affected by it.</a:t>
            </a:r>
          </a:p>
          <a:p>
            <a:r>
              <a:rPr lang="en-US" altLang="zh-CN" baseline="0" dirty="0" smtClean="0"/>
              <a:t>Another reason is that the deep lying sources are masked by the superficial ones, which means that if we have a superficial source and a deep lying source, the result cannot show the deep source. </a:t>
            </a:r>
            <a:endParaRPr lang="zh-CN" altLang="en-US" dirty="0"/>
          </a:p>
        </p:txBody>
      </p:sp>
      <p:sp>
        <p:nvSpPr>
          <p:cNvPr id="4" name="灯片编号占位符 3"/>
          <p:cNvSpPr>
            <a:spLocks noGrp="1"/>
          </p:cNvSpPr>
          <p:nvPr>
            <p:ph type="sldNum" sz="quarter" idx="10"/>
          </p:nvPr>
        </p:nvSpPr>
        <p:spPr/>
        <p:txBody>
          <a:bodyPr/>
          <a:lstStyle/>
          <a:p>
            <a:fld id="{956B5765-8CA4-4F70-BF14-3C4AD7919B67}" type="slidenum">
              <a:rPr lang="zh-CN" altLang="en-US" smtClean="0"/>
              <a:t>9</a:t>
            </a:fld>
            <a:endParaRPr lang="zh-CN" altLang="en-US"/>
          </a:p>
        </p:txBody>
      </p:sp>
    </p:spTree>
    <p:extLst>
      <p:ext uri="{BB962C8B-B14F-4D97-AF65-F5344CB8AC3E}">
        <p14:creationId xmlns:p14="http://schemas.microsoft.com/office/powerpoint/2010/main" val="1312279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 my</a:t>
            </a:r>
            <a:r>
              <a:rPr lang="en-US" altLang="zh-CN" baseline="0" dirty="0" smtClean="0"/>
              <a:t> test on </a:t>
            </a:r>
            <a:r>
              <a:rPr lang="en-US" altLang="zh-CN" baseline="0" dirty="0" err="1" smtClean="0"/>
              <a:t>sLORETA</a:t>
            </a:r>
            <a:r>
              <a:rPr lang="en-US" altLang="zh-CN" baseline="0" dirty="0" smtClean="0"/>
              <a:t>. The method does not show depth bias, although it is not sparse.</a:t>
            </a:r>
            <a:endParaRPr lang="zh-CN" altLang="en-US" dirty="0"/>
          </a:p>
        </p:txBody>
      </p:sp>
      <p:sp>
        <p:nvSpPr>
          <p:cNvPr id="4" name="灯片编号占位符 3"/>
          <p:cNvSpPr>
            <a:spLocks noGrp="1"/>
          </p:cNvSpPr>
          <p:nvPr>
            <p:ph type="sldNum" sz="quarter" idx="10"/>
          </p:nvPr>
        </p:nvSpPr>
        <p:spPr/>
        <p:txBody>
          <a:bodyPr/>
          <a:lstStyle/>
          <a:p>
            <a:fld id="{956B5765-8CA4-4F70-BF14-3C4AD7919B67}" type="slidenum">
              <a:rPr lang="zh-CN" altLang="en-US" smtClean="0"/>
              <a:t>10</a:t>
            </a:fld>
            <a:endParaRPr lang="zh-CN" altLang="en-US"/>
          </a:p>
        </p:txBody>
      </p:sp>
    </p:spTree>
    <p:extLst>
      <p:ext uri="{BB962C8B-B14F-4D97-AF65-F5344CB8AC3E}">
        <p14:creationId xmlns:p14="http://schemas.microsoft.com/office/powerpoint/2010/main" val="3746078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D96E92-6851-490D-AF1A-BBAA03C9A3E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90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D96E92-6851-490D-AF1A-BBAA03C9A3E5}" type="slidenum">
              <a:rPr lang="zh-CN" altLang="en-US" smtClean="0"/>
              <a:t>‹#›</a:t>
            </a:fld>
            <a:endParaRPr lang="zh-CN" altLang="en-US"/>
          </a:p>
        </p:txBody>
      </p:sp>
    </p:spTree>
    <p:extLst>
      <p:ext uri="{BB962C8B-B14F-4D97-AF65-F5344CB8AC3E}">
        <p14:creationId xmlns:p14="http://schemas.microsoft.com/office/powerpoint/2010/main" val="2949958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D96E92-6851-490D-AF1A-BBAA03C9A3E5}" type="slidenum">
              <a:rPr lang="zh-CN" altLang="en-US" smtClean="0"/>
              <a:t>‹#›</a:t>
            </a:fld>
            <a:endParaRPr lang="zh-CN" altLang="en-US"/>
          </a:p>
        </p:txBody>
      </p:sp>
    </p:spTree>
    <p:extLst>
      <p:ext uri="{BB962C8B-B14F-4D97-AF65-F5344CB8AC3E}">
        <p14:creationId xmlns:p14="http://schemas.microsoft.com/office/powerpoint/2010/main" val="171634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D96E92-6851-490D-AF1A-BBAA03C9A3E5}" type="slidenum">
              <a:rPr lang="zh-CN" altLang="en-US" smtClean="0"/>
              <a:t>‹#›</a:t>
            </a:fld>
            <a:endParaRPr lang="zh-CN" altLang="en-US"/>
          </a:p>
        </p:txBody>
      </p:sp>
    </p:spTree>
    <p:extLst>
      <p:ext uri="{BB962C8B-B14F-4D97-AF65-F5344CB8AC3E}">
        <p14:creationId xmlns:p14="http://schemas.microsoft.com/office/powerpoint/2010/main" val="208537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D96E92-6851-490D-AF1A-BBAA03C9A3E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949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D96E92-6851-490D-AF1A-BBAA03C9A3E5}" type="slidenum">
              <a:rPr lang="zh-CN" altLang="en-US" smtClean="0"/>
              <a:t>‹#›</a:t>
            </a:fld>
            <a:endParaRPr lang="zh-CN" altLang="en-US"/>
          </a:p>
        </p:txBody>
      </p:sp>
    </p:spTree>
    <p:extLst>
      <p:ext uri="{BB962C8B-B14F-4D97-AF65-F5344CB8AC3E}">
        <p14:creationId xmlns:p14="http://schemas.microsoft.com/office/powerpoint/2010/main" val="390692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097280" y="2582335"/>
            <a:ext cx="493776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D96E92-6851-490D-AF1A-BBAA03C9A3E5}" type="slidenum">
              <a:rPr lang="zh-CN" altLang="en-US" smtClean="0"/>
              <a:t>‹#›</a:t>
            </a:fld>
            <a:endParaRPr lang="zh-CN" altLang="en-US"/>
          </a:p>
        </p:txBody>
      </p:sp>
    </p:spTree>
    <p:extLst>
      <p:ext uri="{BB962C8B-B14F-4D97-AF65-F5344CB8AC3E}">
        <p14:creationId xmlns:p14="http://schemas.microsoft.com/office/powerpoint/2010/main" val="3631847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D96E92-6851-490D-AF1A-BBAA03C9A3E5}" type="slidenum">
              <a:rPr lang="zh-CN" altLang="en-US" smtClean="0"/>
              <a:t>‹#›</a:t>
            </a:fld>
            <a:endParaRPr lang="zh-CN" altLang="en-US"/>
          </a:p>
        </p:txBody>
      </p:sp>
    </p:spTree>
    <p:extLst>
      <p:ext uri="{BB962C8B-B14F-4D97-AF65-F5344CB8AC3E}">
        <p14:creationId xmlns:p14="http://schemas.microsoft.com/office/powerpoint/2010/main" val="2867531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22D96E92-6851-490D-AF1A-BBAA03C9A3E5}" type="slidenum">
              <a:rPr lang="zh-CN" altLang="en-US" smtClean="0"/>
              <a:t>‹#›</a:t>
            </a:fld>
            <a:endParaRPr lang="zh-CN" altLang="en-US"/>
          </a:p>
        </p:txBody>
      </p:sp>
    </p:spTree>
    <p:extLst>
      <p:ext uri="{BB962C8B-B14F-4D97-AF65-F5344CB8AC3E}">
        <p14:creationId xmlns:p14="http://schemas.microsoft.com/office/powerpoint/2010/main" val="131675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4DC2766-94EA-46AE-924D-BF5D2D7FF043}" type="datetimeFigureOut">
              <a:rPr lang="zh-CN" altLang="en-US" smtClean="0"/>
              <a:t>2017/9/1</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2D96E92-6851-490D-AF1A-BBAA03C9A3E5}" type="slidenum">
              <a:rPr lang="zh-CN" altLang="en-US" smtClean="0"/>
              <a:t>‹#›</a:t>
            </a:fld>
            <a:endParaRPr lang="zh-CN" altLang="en-US"/>
          </a:p>
        </p:txBody>
      </p:sp>
    </p:spTree>
    <p:extLst>
      <p:ext uri="{BB962C8B-B14F-4D97-AF65-F5344CB8AC3E}">
        <p14:creationId xmlns:p14="http://schemas.microsoft.com/office/powerpoint/2010/main" val="3388944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4DC2766-94EA-46AE-924D-BF5D2D7FF043}" type="datetimeFigureOut">
              <a:rPr lang="zh-CN" altLang="en-US" smtClean="0"/>
              <a:t>2017/9/1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D96E92-6851-490D-AF1A-BBAA03C9A3E5}" type="slidenum">
              <a:rPr lang="zh-CN" altLang="en-US" smtClean="0"/>
              <a:t>‹#›</a:t>
            </a:fld>
            <a:endParaRPr lang="zh-CN" altLang="en-US"/>
          </a:p>
        </p:txBody>
      </p:sp>
    </p:spTree>
    <p:extLst>
      <p:ext uri="{BB962C8B-B14F-4D97-AF65-F5344CB8AC3E}">
        <p14:creationId xmlns:p14="http://schemas.microsoft.com/office/powerpoint/2010/main" val="3299943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4DC2766-94EA-46AE-924D-BF5D2D7FF043}" type="datetimeFigureOut">
              <a:rPr lang="zh-CN" altLang="en-US" smtClean="0"/>
              <a:t>2017/9/1</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2D96E92-6851-490D-AF1A-BBAA03C9A3E5}"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1941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5.png"/><Relationship Id="rId4" Type="http://schemas.microsoft.com/office/2007/relationships/hdphoto" Target="../media/hdphoto8.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7280" y="1862525"/>
            <a:ext cx="10058400" cy="2804055"/>
          </a:xfrm>
        </p:spPr>
        <p:txBody>
          <a:bodyPr>
            <a:normAutofit/>
          </a:bodyPr>
          <a:lstStyle/>
          <a:p>
            <a:r>
              <a:rPr lang="en-US" altLang="zh-CN" sz="5400" dirty="0" smtClean="0"/>
              <a:t>EEG Source Localization Algorithm based on 3D-Grid Source Model</a:t>
            </a:r>
            <a:br>
              <a:rPr lang="en-US" altLang="zh-CN" sz="5400" dirty="0" smtClean="0"/>
            </a:br>
            <a:endParaRPr lang="zh-CN" altLang="en-US" sz="5400" dirty="0"/>
          </a:p>
        </p:txBody>
      </p:sp>
      <p:sp>
        <p:nvSpPr>
          <p:cNvPr id="3" name="副标题 2"/>
          <p:cNvSpPr>
            <a:spLocks noGrp="1"/>
          </p:cNvSpPr>
          <p:nvPr>
            <p:ph type="subTitle" idx="1"/>
          </p:nvPr>
        </p:nvSpPr>
        <p:spPr>
          <a:xfrm>
            <a:off x="2726230" y="4209500"/>
            <a:ext cx="6800499" cy="1582265"/>
          </a:xfrm>
        </p:spPr>
        <p:txBody>
          <a:bodyPr>
            <a:noAutofit/>
          </a:bodyPr>
          <a:lstStyle/>
          <a:p>
            <a:pPr algn="ctr"/>
            <a:endParaRPr lang="en-US" altLang="zh-CN" sz="1000" dirty="0" smtClean="0"/>
          </a:p>
          <a:p>
            <a:pPr algn="ctr"/>
            <a:r>
              <a:rPr lang="en-US" altLang="zh-CN" sz="2000" b="1" dirty="0" err="1" smtClean="0"/>
              <a:t>Qinyuan</a:t>
            </a:r>
            <a:r>
              <a:rPr lang="en-US" altLang="zh-CN" sz="2000" b="1" dirty="0"/>
              <a:t> (David) </a:t>
            </a:r>
            <a:r>
              <a:rPr lang="en-US" altLang="zh-CN" sz="2000" b="1" dirty="0" smtClean="0"/>
              <a:t> Wei</a:t>
            </a:r>
          </a:p>
          <a:p>
            <a:pPr algn="ctr"/>
            <a:r>
              <a:rPr lang="en-US" altLang="zh-CN" sz="2000" b="1" dirty="0"/>
              <a:t>Supervisor: Nicole </a:t>
            </a:r>
            <a:r>
              <a:rPr lang="en-US" altLang="zh-CN" sz="2000" b="1" dirty="0" smtClean="0"/>
              <a:t>Zhou</a:t>
            </a:r>
          </a:p>
          <a:p>
            <a:pPr algn="ctr"/>
            <a:r>
              <a:rPr lang="en-US" altLang="zh-CN" sz="2000" b="1" dirty="0" smtClean="0"/>
              <a:t>Mentor: </a:t>
            </a:r>
            <a:r>
              <a:rPr lang="en-US" altLang="zh-CN" sz="2000" b="1" dirty="0" err="1" smtClean="0"/>
              <a:t>Wentai</a:t>
            </a:r>
            <a:r>
              <a:rPr lang="en-US" altLang="zh-CN" sz="2000" b="1" dirty="0" smtClean="0"/>
              <a:t> Liu</a:t>
            </a:r>
          </a:p>
          <a:p>
            <a:pPr algn="ctr"/>
            <a:r>
              <a:rPr lang="en-US" altLang="zh-CN" sz="2000" b="1" dirty="0" smtClean="0"/>
              <a:t>Date: 08/31/2017</a:t>
            </a:r>
            <a:endParaRPr lang="zh-CN" altLang="en-US" sz="2000" b="1" dirty="0"/>
          </a:p>
        </p:txBody>
      </p:sp>
    </p:spTree>
    <p:extLst>
      <p:ext uri="{BB962C8B-B14F-4D97-AF65-F5344CB8AC3E}">
        <p14:creationId xmlns:p14="http://schemas.microsoft.com/office/powerpoint/2010/main" val="29224373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095475" y="1845734"/>
            <a:ext cx="10060205" cy="4175315"/>
          </a:xfrm>
          <a:prstGeom prst="rect">
            <a:avLst/>
          </a:prstGeom>
        </p:spPr>
      </p:pic>
      <p:sp>
        <p:nvSpPr>
          <p:cNvPr id="2" name="标题 1"/>
          <p:cNvSpPr>
            <a:spLocks noGrp="1"/>
          </p:cNvSpPr>
          <p:nvPr>
            <p:ph type="title"/>
          </p:nvPr>
        </p:nvSpPr>
        <p:spPr/>
        <p:txBody>
          <a:bodyPr/>
          <a:lstStyle/>
          <a:p>
            <a:r>
              <a:rPr lang="en-US" altLang="zh-CN" dirty="0" err="1" smtClean="0"/>
              <a:t>sLORETA</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smtClean="0"/>
              <a:t>Single source:</a:t>
            </a:r>
            <a:endParaRPr lang="zh-CN" altLang="en-US" dirty="0"/>
          </a:p>
        </p:txBody>
      </p:sp>
      <p:sp>
        <p:nvSpPr>
          <p:cNvPr id="5" name="文本框 4"/>
          <p:cNvSpPr txBox="1"/>
          <p:nvPr/>
        </p:nvSpPr>
        <p:spPr>
          <a:xfrm>
            <a:off x="845611" y="5667555"/>
            <a:ext cx="1860698" cy="400110"/>
          </a:xfrm>
          <a:prstGeom prst="rect">
            <a:avLst/>
          </a:prstGeom>
          <a:noFill/>
        </p:spPr>
        <p:txBody>
          <a:bodyPr wrap="square" rtlCol="0">
            <a:spAutoFit/>
          </a:bodyPr>
          <a:lstStyle/>
          <a:p>
            <a:pPr algn="ctr"/>
            <a:r>
              <a:rPr lang="en-US" altLang="zh-CN" sz="2000" dirty="0"/>
              <a:t>R</a:t>
            </a:r>
            <a:r>
              <a:rPr lang="en-US" altLang="zh-CN" sz="2000" dirty="0" smtClean="0"/>
              <a:t>esult</a:t>
            </a:r>
            <a:endParaRPr lang="zh-CN" altLang="en-US" sz="2000" dirty="0"/>
          </a:p>
        </p:txBody>
      </p:sp>
      <p:sp>
        <p:nvSpPr>
          <p:cNvPr id="6" name="文本框 5"/>
          <p:cNvSpPr txBox="1"/>
          <p:nvPr/>
        </p:nvSpPr>
        <p:spPr>
          <a:xfrm>
            <a:off x="6126480" y="5667555"/>
            <a:ext cx="1860698" cy="400110"/>
          </a:xfrm>
          <a:prstGeom prst="rect">
            <a:avLst/>
          </a:prstGeom>
          <a:noFill/>
        </p:spPr>
        <p:txBody>
          <a:bodyPr wrap="square" rtlCol="0">
            <a:spAutoFit/>
          </a:bodyPr>
          <a:lstStyle/>
          <a:p>
            <a:pPr algn="ctr"/>
            <a:r>
              <a:rPr lang="en-US" altLang="zh-CN" sz="2000" dirty="0" smtClean="0"/>
              <a:t>Ground truth</a:t>
            </a:r>
            <a:endParaRPr lang="zh-CN" altLang="en-US" sz="2000" dirty="0"/>
          </a:p>
        </p:txBody>
      </p:sp>
      <p:sp>
        <p:nvSpPr>
          <p:cNvPr id="7" name="矩形 6"/>
          <p:cNvSpPr/>
          <p:nvPr/>
        </p:nvSpPr>
        <p:spPr>
          <a:xfrm>
            <a:off x="9193542" y="3933391"/>
            <a:ext cx="309418" cy="4572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42817" y="1845734"/>
            <a:ext cx="2014012" cy="369332"/>
          </a:xfrm>
          <a:prstGeom prst="rect">
            <a:avLst/>
          </a:prstGeom>
          <a:noFill/>
        </p:spPr>
        <p:txBody>
          <a:bodyPr wrap="square" rtlCol="0">
            <a:spAutoFit/>
          </a:bodyPr>
          <a:lstStyle/>
          <a:p>
            <a:r>
              <a:rPr lang="en-US" altLang="zh-CN" dirty="0" smtClean="0"/>
              <a:t>DLE: 0.8mm</a:t>
            </a:r>
            <a:endParaRPr lang="zh-CN" altLang="en-US" dirty="0"/>
          </a:p>
        </p:txBody>
      </p:sp>
    </p:spTree>
    <p:extLst>
      <p:ext uri="{BB962C8B-B14F-4D97-AF65-F5344CB8AC3E}">
        <p14:creationId xmlns:p14="http://schemas.microsoft.com/office/powerpoint/2010/main" val="3616407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991406" y="1837814"/>
            <a:ext cx="10270148" cy="4191153"/>
          </a:xfrm>
          <a:prstGeom prst="rect">
            <a:avLst/>
          </a:prstGeom>
        </p:spPr>
      </p:pic>
      <p:sp>
        <p:nvSpPr>
          <p:cNvPr id="2" name="标题 1"/>
          <p:cNvSpPr>
            <a:spLocks noGrp="1"/>
          </p:cNvSpPr>
          <p:nvPr>
            <p:ph type="title"/>
          </p:nvPr>
        </p:nvSpPr>
        <p:spPr/>
        <p:txBody>
          <a:bodyPr/>
          <a:lstStyle/>
          <a:p>
            <a:r>
              <a:rPr lang="en-US" altLang="zh-CN" dirty="0" err="1" smtClean="0"/>
              <a:t>sLORETA</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smtClean="0"/>
              <a:t>2 sources:</a:t>
            </a:r>
            <a:endParaRPr lang="zh-CN" altLang="en-US" dirty="0"/>
          </a:p>
        </p:txBody>
      </p:sp>
      <p:sp>
        <p:nvSpPr>
          <p:cNvPr id="5" name="文本框 4"/>
          <p:cNvSpPr txBox="1"/>
          <p:nvPr/>
        </p:nvSpPr>
        <p:spPr>
          <a:xfrm>
            <a:off x="845611" y="5667555"/>
            <a:ext cx="1860698" cy="400110"/>
          </a:xfrm>
          <a:prstGeom prst="rect">
            <a:avLst/>
          </a:prstGeom>
          <a:noFill/>
        </p:spPr>
        <p:txBody>
          <a:bodyPr wrap="square" rtlCol="0">
            <a:spAutoFit/>
          </a:bodyPr>
          <a:lstStyle/>
          <a:p>
            <a:pPr algn="ctr"/>
            <a:r>
              <a:rPr lang="en-US" altLang="zh-CN" sz="2000" dirty="0"/>
              <a:t>R</a:t>
            </a:r>
            <a:r>
              <a:rPr lang="en-US" altLang="zh-CN" sz="2000" dirty="0" smtClean="0"/>
              <a:t>esult</a:t>
            </a:r>
            <a:endParaRPr lang="zh-CN" altLang="en-US" sz="2000" dirty="0"/>
          </a:p>
        </p:txBody>
      </p:sp>
      <p:sp>
        <p:nvSpPr>
          <p:cNvPr id="6" name="文本框 5"/>
          <p:cNvSpPr txBox="1"/>
          <p:nvPr/>
        </p:nvSpPr>
        <p:spPr>
          <a:xfrm>
            <a:off x="6126480" y="5667555"/>
            <a:ext cx="1860698" cy="400110"/>
          </a:xfrm>
          <a:prstGeom prst="rect">
            <a:avLst/>
          </a:prstGeom>
          <a:noFill/>
        </p:spPr>
        <p:txBody>
          <a:bodyPr wrap="square" rtlCol="0">
            <a:spAutoFit/>
          </a:bodyPr>
          <a:lstStyle/>
          <a:p>
            <a:pPr algn="ctr"/>
            <a:r>
              <a:rPr lang="en-US" altLang="zh-CN" sz="2000" dirty="0" smtClean="0"/>
              <a:t>Ground truth</a:t>
            </a:r>
            <a:endParaRPr lang="zh-CN" altLang="en-US" sz="2000" dirty="0"/>
          </a:p>
        </p:txBody>
      </p:sp>
      <p:sp>
        <p:nvSpPr>
          <p:cNvPr id="7" name="矩形 6"/>
          <p:cNvSpPr/>
          <p:nvPr/>
        </p:nvSpPr>
        <p:spPr>
          <a:xfrm>
            <a:off x="8440507" y="3933390"/>
            <a:ext cx="309418" cy="4572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485792" y="2794873"/>
            <a:ext cx="309418" cy="4572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6992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Problems</a:t>
            </a:r>
            <a:r>
              <a:rPr lang="en-US" altLang="zh-CN" baseline="30000" dirty="0" smtClean="0"/>
              <a:t>[2]</a:t>
            </a:r>
            <a:endParaRPr lang="zh-CN" altLang="en-US" dirty="0"/>
          </a:p>
        </p:txBody>
      </p:sp>
      <p:sp>
        <p:nvSpPr>
          <p:cNvPr id="10" name="内容占位符 9"/>
          <p:cNvSpPr>
            <a:spLocks noGrp="1"/>
          </p:cNvSpPr>
          <p:nvPr>
            <p:ph idx="1"/>
          </p:nvPr>
        </p:nvSpPr>
        <p:spPr/>
        <p:txBody>
          <a:bodyPr/>
          <a:lstStyle/>
          <a:p>
            <a:endParaRPr lang="zh-CN" altLang="en-US"/>
          </a:p>
        </p:txBody>
      </p:sp>
      <p:sp>
        <p:nvSpPr>
          <p:cNvPr id="11" name="文本占位符 10"/>
          <p:cNvSpPr>
            <a:spLocks noGrp="1"/>
          </p:cNvSpPr>
          <p:nvPr>
            <p:ph type="body" sz="half" idx="2"/>
          </p:nvPr>
        </p:nvSpPr>
        <p:spPr/>
        <p:txBody>
          <a:bodyPr/>
          <a:lstStyle/>
          <a:p>
            <a:endParaRPr lang="zh-CN" altLang="en-US"/>
          </a:p>
        </p:txBody>
      </p:sp>
      <p:sp>
        <p:nvSpPr>
          <p:cNvPr id="4" name="矩形 3"/>
          <p:cNvSpPr/>
          <p:nvPr/>
        </p:nvSpPr>
        <p:spPr>
          <a:xfrm>
            <a:off x="5477337" y="3244334"/>
            <a:ext cx="1237326" cy="369332"/>
          </a:xfrm>
          <a:prstGeom prst="rect">
            <a:avLst/>
          </a:prstGeom>
        </p:spPr>
        <p:txBody>
          <a:bodyPr wrap="none">
            <a:spAutoFit/>
          </a:bodyPr>
          <a:lstStyle/>
          <a:p>
            <a:r>
              <a:rPr lang="en-US" altLang="zh-CN" dirty="0"/>
              <a:t>Problems</a:t>
            </a:r>
            <a:r>
              <a:rPr lang="en-US" altLang="zh-CN" baseline="30000" dirty="0"/>
              <a:t>[1]</a:t>
            </a:r>
            <a:endParaRPr lang="zh-CN" altLang="en-US" dirty="0"/>
          </a:p>
        </p:txBody>
      </p:sp>
      <p:pic>
        <p:nvPicPr>
          <p:cNvPr id="5" name="图片 4"/>
          <p:cNvPicPr>
            <a:picLocks noChangeAspect="1"/>
          </p:cNvPicPr>
          <p:nvPr/>
        </p:nvPicPr>
        <p:blipFill>
          <a:blip r:embed="rId3"/>
          <a:stretch>
            <a:fillRect/>
          </a:stretch>
        </p:blipFill>
        <p:spPr>
          <a:xfrm>
            <a:off x="4108850" y="898310"/>
            <a:ext cx="7875739" cy="4924220"/>
          </a:xfrm>
          <a:prstGeom prst="rect">
            <a:avLst/>
          </a:prstGeom>
        </p:spPr>
      </p:pic>
    </p:spTree>
    <p:extLst>
      <p:ext uri="{BB962C8B-B14F-4D97-AF65-F5344CB8AC3E}">
        <p14:creationId xmlns:p14="http://schemas.microsoft.com/office/powerpoint/2010/main" val="3592112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LCMV </a:t>
            </a:r>
            <a:r>
              <a:rPr lang="en-US" altLang="zh-CN" sz="2400" dirty="0" smtClean="0"/>
              <a:t>(Linearly Constrained </a:t>
            </a:r>
            <a:r>
              <a:rPr lang="en-US" altLang="zh-CN" sz="2400" dirty="0"/>
              <a:t>Minimum </a:t>
            </a:r>
            <a:r>
              <a:rPr lang="en-US" altLang="zh-CN" sz="2400" dirty="0" smtClean="0"/>
              <a:t>Variance)</a:t>
            </a:r>
            <a:endParaRPr lang="zh-CN" altLang="en-US" dirty="0"/>
          </a:p>
        </p:txBody>
      </p:sp>
      <p:sp>
        <p:nvSpPr>
          <p:cNvPr id="3" name="内容占位符 2"/>
          <p:cNvSpPr>
            <a:spLocks noGrp="1"/>
          </p:cNvSpPr>
          <p:nvPr>
            <p:ph idx="1"/>
          </p:nvPr>
        </p:nvSpPr>
        <p:spPr/>
        <p:txBody>
          <a:bodyPr>
            <a:normAutofit/>
          </a:bodyPr>
          <a:lstStyle/>
          <a:p>
            <a:pPr>
              <a:lnSpc>
                <a:spcPct val="200000"/>
              </a:lnSpc>
              <a:buFont typeface="Wingdings" panose="05000000000000000000" pitchFamily="2" charset="2"/>
              <a:buChar char="l"/>
            </a:pPr>
            <a:r>
              <a:rPr lang="en-US" altLang="zh-CN" sz="2400" dirty="0" smtClean="0"/>
              <a:t>Principal</a:t>
            </a:r>
          </a:p>
          <a:p>
            <a:pPr>
              <a:lnSpc>
                <a:spcPct val="200000"/>
              </a:lnSpc>
              <a:buFont typeface="Wingdings" panose="05000000000000000000" pitchFamily="2" charset="2"/>
              <a:buChar char="l"/>
            </a:pPr>
            <a:r>
              <a:rPr lang="en-US" altLang="zh-CN" sz="2400" dirty="0" smtClean="0"/>
              <a:t>Spatial </a:t>
            </a:r>
            <a:r>
              <a:rPr lang="en-US" altLang="zh-CN" sz="2400" dirty="0"/>
              <a:t>filtering </a:t>
            </a:r>
            <a:endParaRPr lang="en-US" altLang="zh-CN" sz="2400" dirty="0" smtClean="0"/>
          </a:p>
          <a:p>
            <a:pPr>
              <a:lnSpc>
                <a:spcPct val="200000"/>
              </a:lnSpc>
              <a:buFont typeface="Wingdings" panose="05000000000000000000" pitchFamily="2" charset="2"/>
              <a:buChar char="l"/>
            </a:pPr>
            <a:endParaRPr lang="en-US" altLang="zh-CN" sz="2400" dirty="0" smtClean="0"/>
          </a:p>
          <a:p>
            <a:pPr>
              <a:buFont typeface="Wingdings" panose="05000000000000000000" pitchFamily="2" charset="2"/>
              <a:buChar char="l"/>
            </a:pPr>
            <a:endParaRPr lang="zh-CN" altLang="en-US" sz="2400" dirty="0"/>
          </a:p>
        </p:txBody>
      </p:sp>
      <p:pic>
        <p:nvPicPr>
          <p:cNvPr id="4" name="图片 3"/>
          <p:cNvPicPr>
            <a:picLocks noChangeAspect="1"/>
          </p:cNvPicPr>
          <p:nvPr/>
        </p:nvPicPr>
        <p:blipFill>
          <a:blip r:embed="rId3"/>
          <a:stretch>
            <a:fillRect/>
          </a:stretch>
        </p:blipFill>
        <p:spPr>
          <a:xfrm>
            <a:off x="4483417" y="2400743"/>
            <a:ext cx="3286125" cy="419100"/>
          </a:xfrm>
          <a:prstGeom prst="rect">
            <a:avLst/>
          </a:prstGeom>
        </p:spPr>
      </p:pic>
      <p:pic>
        <p:nvPicPr>
          <p:cNvPr id="5" name="图片 4"/>
          <p:cNvPicPr>
            <a:picLocks noChangeAspect="1"/>
          </p:cNvPicPr>
          <p:nvPr/>
        </p:nvPicPr>
        <p:blipFill>
          <a:blip r:embed="rId4"/>
          <a:stretch>
            <a:fillRect/>
          </a:stretch>
        </p:blipFill>
        <p:spPr>
          <a:xfrm>
            <a:off x="5145404" y="3374852"/>
            <a:ext cx="1962150" cy="495300"/>
          </a:xfrm>
          <a:prstGeom prst="rect">
            <a:avLst/>
          </a:prstGeom>
        </p:spPr>
      </p:pic>
      <p:pic>
        <p:nvPicPr>
          <p:cNvPr id="6" name="图片 5"/>
          <p:cNvPicPr>
            <a:picLocks noChangeAspect="1"/>
          </p:cNvPicPr>
          <p:nvPr/>
        </p:nvPicPr>
        <p:blipFill>
          <a:blip r:embed="rId5"/>
          <a:stretch>
            <a:fillRect/>
          </a:stretch>
        </p:blipFill>
        <p:spPr>
          <a:xfrm>
            <a:off x="7769542" y="3147238"/>
            <a:ext cx="3457029" cy="3188438"/>
          </a:xfrm>
          <a:prstGeom prst="rect">
            <a:avLst/>
          </a:prstGeom>
        </p:spPr>
      </p:pic>
    </p:spTree>
    <p:extLst>
      <p:ext uri="{BB962C8B-B14F-4D97-AF65-F5344CB8AC3E}">
        <p14:creationId xmlns:p14="http://schemas.microsoft.com/office/powerpoint/2010/main" val="4212337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LCMV</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smtClean="0"/>
              <a:t>Implementing a real dataset from fieldtrip:</a:t>
            </a:r>
          </a:p>
          <a:p>
            <a:endParaRPr lang="zh-CN" altLang="en-US" dirty="0"/>
          </a:p>
        </p:txBody>
      </p:sp>
      <p:sp>
        <p:nvSpPr>
          <p:cNvPr id="4" name="文本框 3"/>
          <p:cNvSpPr txBox="1"/>
          <p:nvPr/>
        </p:nvSpPr>
        <p:spPr>
          <a:xfrm>
            <a:off x="10749515" y="2615609"/>
            <a:ext cx="1212113" cy="369332"/>
          </a:xfrm>
          <a:prstGeom prst="rect">
            <a:avLst/>
          </a:prstGeom>
          <a:noFill/>
        </p:spPr>
        <p:txBody>
          <a:bodyPr wrap="square" rtlCol="0">
            <a:spAutoFit/>
          </a:bodyPr>
          <a:lstStyle/>
          <a:p>
            <a:endParaRPr lang="zh-CN" altLang="en-US" dirty="0"/>
          </a:p>
        </p:txBody>
      </p:sp>
      <p:pic>
        <p:nvPicPr>
          <p:cNvPr id="6" name="图片 5"/>
          <p:cNvPicPr>
            <a:picLocks noChangeAspect="1"/>
          </p:cNvPicPr>
          <p:nvPr/>
        </p:nvPicPr>
        <p:blipFill>
          <a:blip r:embed="rId3"/>
          <a:stretch>
            <a:fillRect/>
          </a:stretch>
        </p:blipFill>
        <p:spPr>
          <a:xfrm>
            <a:off x="1674373" y="2175945"/>
            <a:ext cx="8904213" cy="4138354"/>
          </a:xfrm>
          <a:prstGeom prst="rect">
            <a:avLst/>
          </a:prstGeom>
        </p:spPr>
      </p:pic>
    </p:spTree>
    <p:extLst>
      <p:ext uri="{BB962C8B-B14F-4D97-AF65-F5344CB8AC3E}">
        <p14:creationId xmlns:p14="http://schemas.microsoft.com/office/powerpoint/2010/main" val="17834246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LCMV</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sz="2800" dirty="0" smtClean="0"/>
              <a:t>LCMV has some special requirements on the data.</a:t>
            </a:r>
          </a:p>
          <a:p>
            <a:pPr>
              <a:buFont typeface="Wingdings" panose="05000000000000000000" pitchFamily="2" charset="2"/>
              <a:buChar char="l"/>
            </a:pPr>
            <a:endParaRPr lang="en-US" altLang="zh-CN" sz="2800" dirty="0" smtClean="0"/>
          </a:p>
          <a:p>
            <a:pPr lvl="1">
              <a:buFont typeface="Wingdings" panose="05000000000000000000" pitchFamily="2" charset="2"/>
              <a:buChar char="l"/>
            </a:pPr>
            <a:r>
              <a:rPr lang="en-US" altLang="zh-CN" sz="2400" dirty="0" smtClean="0"/>
              <a:t>Pre-stimulus and post-stimulus data required</a:t>
            </a:r>
          </a:p>
          <a:p>
            <a:pPr lvl="1">
              <a:buFont typeface="Wingdings" panose="05000000000000000000" pitchFamily="2" charset="2"/>
              <a:buChar char="l"/>
            </a:pPr>
            <a:endParaRPr lang="en-US" altLang="zh-CN" sz="2400" dirty="0" smtClean="0"/>
          </a:p>
          <a:p>
            <a:pPr lvl="1">
              <a:buFont typeface="Wingdings" panose="05000000000000000000" pitchFamily="2" charset="2"/>
              <a:buChar char="l"/>
            </a:pPr>
            <a:r>
              <a:rPr lang="en-US" altLang="zh-CN" sz="2400" dirty="0" smtClean="0"/>
              <a:t>Cannot be used on a time point, should be used on a time series</a:t>
            </a:r>
          </a:p>
          <a:p>
            <a:pPr lvl="1">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867816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Results of Bayesian method</a:t>
            </a:r>
            <a:br>
              <a:rPr lang="en-US" altLang="zh-CN" sz="3200" dirty="0" smtClean="0"/>
            </a:br>
            <a:r>
              <a:rPr lang="en-US" altLang="zh-CN" sz="3200" dirty="0" smtClean="0"/>
              <a:t>(2 sources)</a:t>
            </a:r>
            <a:endParaRPr lang="zh-CN" altLang="en-US" sz="3200" dirty="0"/>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half" idx="2"/>
          </p:nvPr>
        </p:nvSpPr>
        <p:spPr/>
        <p:txBody>
          <a:bodyPr/>
          <a:lstStyle/>
          <a:p>
            <a:r>
              <a:rPr lang="en-US" altLang="zh-CN" dirty="0" smtClean="0"/>
              <a:t>Green cones are ground truth.</a:t>
            </a:r>
          </a:p>
          <a:p>
            <a:r>
              <a:rPr lang="en-US" altLang="zh-CN" dirty="0" smtClean="0"/>
              <a:t>Red cones are results.</a:t>
            </a:r>
            <a:endParaRPr lang="zh-CN" altLang="en-US" dirty="0"/>
          </a:p>
        </p:txBody>
      </p:sp>
      <p:pic>
        <p:nvPicPr>
          <p:cNvPr id="5" name="图片 4"/>
          <p:cNvPicPr>
            <a:picLocks noChangeAspect="1"/>
          </p:cNvPicPr>
          <p:nvPr/>
        </p:nvPicPr>
        <p:blipFill>
          <a:blip r:embed="rId2"/>
          <a:stretch>
            <a:fillRect/>
          </a:stretch>
        </p:blipFill>
        <p:spPr>
          <a:xfrm>
            <a:off x="4285073" y="731519"/>
            <a:ext cx="7828038" cy="5583479"/>
          </a:xfrm>
          <a:prstGeom prst="rect">
            <a:avLst/>
          </a:prstGeom>
        </p:spPr>
      </p:pic>
    </p:spTree>
    <p:extLst>
      <p:ext uri="{BB962C8B-B14F-4D97-AF65-F5344CB8AC3E}">
        <p14:creationId xmlns:p14="http://schemas.microsoft.com/office/powerpoint/2010/main" val="2965880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Results of Bayesian method</a:t>
            </a:r>
            <a:br>
              <a:rPr lang="en-US" altLang="zh-CN" sz="3200" dirty="0" smtClean="0"/>
            </a:br>
            <a:r>
              <a:rPr lang="en-US" altLang="zh-CN" sz="3200" dirty="0" smtClean="0"/>
              <a:t>(3 sources)</a:t>
            </a:r>
            <a:endParaRPr lang="zh-CN" altLang="en-US" sz="3200" dirty="0"/>
          </a:p>
        </p:txBody>
      </p:sp>
      <p:sp>
        <p:nvSpPr>
          <p:cNvPr id="3" name="内容占位符 2"/>
          <p:cNvSpPr>
            <a:spLocks noGrp="1"/>
          </p:cNvSpPr>
          <p:nvPr>
            <p:ph idx="1"/>
          </p:nvPr>
        </p:nvSpPr>
        <p:spPr/>
        <p:txBody>
          <a:bodyPr/>
          <a:lstStyle/>
          <a:p>
            <a:endParaRPr lang="zh-CN" altLang="en-US"/>
          </a:p>
        </p:txBody>
      </p:sp>
      <p:sp>
        <p:nvSpPr>
          <p:cNvPr id="4" name="文本占位符 3"/>
          <p:cNvSpPr>
            <a:spLocks noGrp="1"/>
          </p:cNvSpPr>
          <p:nvPr>
            <p:ph type="body" sz="half" idx="2"/>
          </p:nvPr>
        </p:nvSpPr>
        <p:spPr/>
        <p:txBody>
          <a:bodyPr/>
          <a:lstStyle/>
          <a:p>
            <a:r>
              <a:rPr lang="en-US" altLang="zh-CN" dirty="0" smtClean="0"/>
              <a:t>Green cones are ground truth.</a:t>
            </a:r>
          </a:p>
          <a:p>
            <a:r>
              <a:rPr lang="en-US" altLang="zh-CN" dirty="0" smtClean="0"/>
              <a:t>Red cones are results.</a:t>
            </a:r>
            <a:endParaRPr lang="zh-CN" altLang="en-US" dirty="0"/>
          </a:p>
        </p:txBody>
      </p:sp>
      <p:pic>
        <p:nvPicPr>
          <p:cNvPr id="6" name="图片 5"/>
          <p:cNvPicPr>
            <a:picLocks noChangeAspect="1"/>
          </p:cNvPicPr>
          <p:nvPr/>
        </p:nvPicPr>
        <p:blipFill>
          <a:blip r:embed="rId2"/>
          <a:stretch>
            <a:fillRect/>
          </a:stretch>
        </p:blipFill>
        <p:spPr>
          <a:xfrm>
            <a:off x="4271738" y="468293"/>
            <a:ext cx="7549963" cy="6177242"/>
          </a:xfrm>
          <a:prstGeom prst="rect">
            <a:avLst/>
          </a:prstGeom>
        </p:spPr>
      </p:pic>
    </p:spTree>
    <p:extLst>
      <p:ext uri="{BB962C8B-B14F-4D97-AF65-F5344CB8AC3E}">
        <p14:creationId xmlns:p14="http://schemas.microsoft.com/office/powerpoint/2010/main" val="2035155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en-US" altLang="zh-CN" dirty="0" smtClean="0"/>
              <a:t>onclusion</a:t>
            </a:r>
            <a:endParaRPr lang="zh-CN" altLang="en-US" dirty="0"/>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l"/>
            </a:pPr>
            <a:r>
              <a:rPr lang="en-US" altLang="zh-CN" sz="2400" dirty="0" smtClean="0"/>
              <a:t>MCE has good results in single source </a:t>
            </a:r>
            <a:r>
              <a:rPr lang="en-US" altLang="zh-CN" sz="2400" dirty="0" err="1" smtClean="0"/>
              <a:t>detaction</a:t>
            </a:r>
            <a:r>
              <a:rPr lang="en-US" altLang="zh-CN" sz="2400" dirty="0" smtClean="0"/>
              <a:t>.</a:t>
            </a:r>
          </a:p>
          <a:p>
            <a:pPr>
              <a:lnSpc>
                <a:spcPct val="150000"/>
              </a:lnSpc>
              <a:buFont typeface="Wingdings" panose="05000000000000000000" pitchFamily="2" charset="2"/>
              <a:buChar char="l"/>
            </a:pPr>
            <a:r>
              <a:rPr lang="en-US" altLang="zh-CN" sz="2400" dirty="0" smtClean="0"/>
              <a:t>Bayesian method is said to be the best method in 3D model source localization</a:t>
            </a:r>
            <a:r>
              <a:rPr lang="en-US" altLang="zh-CN" sz="2400" baseline="30000" dirty="0" smtClean="0"/>
              <a:t>[1]</a:t>
            </a:r>
            <a:r>
              <a:rPr lang="en-US" altLang="zh-CN" sz="2400" dirty="0" smtClean="0"/>
              <a:t>.</a:t>
            </a:r>
          </a:p>
          <a:p>
            <a:pPr marL="0" indent="0">
              <a:lnSpc>
                <a:spcPct val="150000"/>
              </a:lnSpc>
              <a:buNone/>
            </a:pPr>
            <a:endParaRPr lang="en-US" altLang="zh-CN" sz="2400"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0749966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85508" y="758952"/>
            <a:ext cx="11809268" cy="5414675"/>
          </a:xfrm>
          <a:prstGeom prst="rect">
            <a:avLst/>
          </a:prstGeom>
        </p:spPr>
      </p:pic>
    </p:spTree>
    <p:extLst>
      <p:ext uri="{BB962C8B-B14F-4D97-AF65-F5344CB8AC3E}">
        <p14:creationId xmlns:p14="http://schemas.microsoft.com/office/powerpoint/2010/main" val="2725346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pPr>
              <a:lnSpc>
                <a:spcPct val="150000"/>
              </a:lnSpc>
              <a:buFont typeface="Wingdings" panose="05000000000000000000" pitchFamily="2" charset="2"/>
              <a:buChar char="l"/>
            </a:pPr>
            <a:r>
              <a:rPr lang="en-US" altLang="zh-CN" sz="2400" dirty="0"/>
              <a:t>MCE</a:t>
            </a:r>
          </a:p>
          <a:p>
            <a:pPr>
              <a:lnSpc>
                <a:spcPct val="150000"/>
              </a:lnSpc>
              <a:buFont typeface="Wingdings" panose="05000000000000000000" pitchFamily="2" charset="2"/>
              <a:buChar char="l"/>
            </a:pPr>
            <a:r>
              <a:rPr lang="en-US" altLang="zh-CN" sz="2400" dirty="0" err="1" smtClean="0"/>
              <a:t>sLORETA</a:t>
            </a:r>
            <a:r>
              <a:rPr lang="en-US" altLang="zh-CN" sz="2400" dirty="0" smtClean="0"/>
              <a:t> &amp; </a:t>
            </a:r>
            <a:r>
              <a:rPr lang="en-US" altLang="zh-CN" sz="2400" dirty="0"/>
              <a:t>LCMV </a:t>
            </a:r>
          </a:p>
          <a:p>
            <a:pPr>
              <a:lnSpc>
                <a:spcPct val="150000"/>
              </a:lnSpc>
              <a:buFont typeface="Wingdings" panose="05000000000000000000" pitchFamily="2" charset="2"/>
              <a:buChar char="l"/>
            </a:pPr>
            <a:r>
              <a:rPr lang="en-US" altLang="zh-CN" sz="2400" dirty="0"/>
              <a:t>Results &amp; </a:t>
            </a:r>
            <a:r>
              <a:rPr lang="en-US" altLang="zh-CN" sz="2400" dirty="0" smtClean="0"/>
              <a:t>analysis</a:t>
            </a:r>
          </a:p>
          <a:p>
            <a:pPr>
              <a:lnSpc>
                <a:spcPct val="150000"/>
              </a:lnSpc>
              <a:buFont typeface="Wingdings" panose="05000000000000000000" pitchFamily="2" charset="2"/>
              <a:buChar char="l"/>
            </a:pPr>
            <a:r>
              <a:rPr lang="en-US" altLang="zh-CN" sz="2400" dirty="0" smtClean="0"/>
              <a:t>Conclusions </a:t>
            </a:r>
            <a:endParaRPr lang="en-US" altLang="zh-CN" sz="2400" dirty="0"/>
          </a:p>
          <a:p>
            <a:endParaRPr lang="zh-CN" altLang="en-US" dirty="0"/>
          </a:p>
        </p:txBody>
      </p:sp>
    </p:spTree>
    <p:extLst>
      <p:ext uri="{BB962C8B-B14F-4D97-AF65-F5344CB8AC3E}">
        <p14:creationId xmlns:p14="http://schemas.microsoft.com/office/powerpoint/2010/main" val="1508613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Next Step</a:t>
            </a:r>
            <a:endParaRPr lang="zh-CN" altLang="en-US" dirty="0"/>
          </a:p>
        </p:txBody>
      </p:sp>
      <p:sp>
        <p:nvSpPr>
          <p:cNvPr id="5" name="内容占位符 4"/>
          <p:cNvSpPr>
            <a:spLocks noGrp="1"/>
          </p:cNvSpPr>
          <p:nvPr>
            <p:ph idx="1"/>
          </p:nvPr>
        </p:nvSpPr>
        <p:spPr/>
        <p:txBody>
          <a:bodyPr>
            <a:normAutofit/>
          </a:bodyPr>
          <a:lstStyle/>
          <a:p>
            <a:pPr>
              <a:buFont typeface="Wingdings" panose="05000000000000000000" pitchFamily="2" charset="2"/>
              <a:buChar char="l"/>
            </a:pPr>
            <a:r>
              <a:rPr lang="en-US" altLang="zh-CN" sz="2400" dirty="0" smtClean="0"/>
              <a:t>Complete literature review</a:t>
            </a:r>
          </a:p>
          <a:p>
            <a:pPr>
              <a:buFont typeface="Wingdings" panose="05000000000000000000" pitchFamily="2" charset="2"/>
              <a:buChar char="l"/>
            </a:pPr>
            <a:endParaRPr lang="en-US" altLang="zh-CN" sz="2400" dirty="0" smtClean="0"/>
          </a:p>
          <a:p>
            <a:pPr>
              <a:buFont typeface="Wingdings" panose="05000000000000000000" pitchFamily="2" charset="2"/>
              <a:buChar char="l"/>
            </a:pPr>
            <a:r>
              <a:rPr lang="en-US" altLang="zh-CN" sz="2400" dirty="0" smtClean="0"/>
              <a:t>Implement Bayesian methods</a:t>
            </a:r>
          </a:p>
          <a:p>
            <a:pPr>
              <a:buFont typeface="Wingdings" panose="05000000000000000000" pitchFamily="2" charset="2"/>
              <a:buChar char="l"/>
            </a:pPr>
            <a:endParaRPr lang="en-US" altLang="zh-CN" sz="2400" dirty="0" smtClean="0"/>
          </a:p>
          <a:p>
            <a:pPr>
              <a:buFont typeface="Wingdings" panose="05000000000000000000" pitchFamily="2" charset="2"/>
              <a:buChar char="l"/>
            </a:pPr>
            <a:r>
              <a:rPr lang="en-US" altLang="zh-CN" sz="2400" dirty="0" smtClean="0"/>
              <a:t>Figure out the mathematical explanation of the bias of regularization methods</a:t>
            </a:r>
            <a:endParaRPr lang="zh-CN" altLang="en-US" sz="2400" dirty="0"/>
          </a:p>
        </p:txBody>
      </p:sp>
    </p:spTree>
    <p:extLst>
      <p:ext uri="{BB962C8B-B14F-4D97-AF65-F5344CB8AC3E}">
        <p14:creationId xmlns:p14="http://schemas.microsoft.com/office/powerpoint/2010/main" val="479146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Thanks for your time</a:t>
            </a:r>
            <a:endParaRPr lang="zh-CN" altLang="en-US" dirty="0"/>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10234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err="1"/>
              <a:t>Lucka</a:t>
            </a:r>
            <a:r>
              <a:rPr lang="en-US" altLang="zh-CN" dirty="0"/>
              <a:t> F. Hierarchical Bayesian Approaches to the Inverse Problem of EEG/MEG Current Density Reconstruction[J]. 2011</a:t>
            </a:r>
            <a:r>
              <a:rPr lang="en-US" altLang="zh-CN" dirty="0" smtClean="0"/>
              <a:t>.</a:t>
            </a:r>
          </a:p>
          <a:p>
            <a:pPr>
              <a:buFont typeface="Wingdings" panose="05000000000000000000" pitchFamily="2" charset="2"/>
              <a:buChar char="l"/>
            </a:pPr>
            <a:r>
              <a:rPr lang="en-US" altLang="zh-CN" dirty="0" err="1"/>
              <a:t>Shimokawa</a:t>
            </a:r>
            <a:r>
              <a:rPr lang="en-US" altLang="zh-CN" dirty="0"/>
              <a:t> T, </a:t>
            </a:r>
            <a:r>
              <a:rPr lang="en-US" altLang="zh-CN" dirty="0" err="1"/>
              <a:t>Kosaka</a:t>
            </a:r>
            <a:r>
              <a:rPr lang="en-US" altLang="zh-CN" dirty="0"/>
              <a:t> T, Yamashita O, et al. Hierarchical Bayesian estimation improves depth accuracy and spatial resolution of diffuse optical tomography[J]. Optics Express, 2012, 20(18):20427-46.</a:t>
            </a:r>
            <a:endParaRPr lang="en-US" altLang="zh-CN" dirty="0" smtClean="0"/>
          </a:p>
          <a:p>
            <a:pPr>
              <a:buFont typeface="Wingdings" panose="05000000000000000000" pitchFamily="2" charset="2"/>
              <a:buChar char="l"/>
            </a:pPr>
            <a:r>
              <a:rPr lang="en-US" altLang="zh-CN" dirty="0" smtClean="0"/>
              <a:t>Van </a:t>
            </a:r>
            <a:r>
              <a:rPr lang="en-US" altLang="zh-CN" dirty="0"/>
              <a:t>Veen B D, Van </a:t>
            </a:r>
            <a:r>
              <a:rPr lang="en-US" altLang="zh-CN" dirty="0" err="1"/>
              <a:t>Drongelen</a:t>
            </a:r>
            <a:r>
              <a:rPr lang="en-US" altLang="zh-CN" dirty="0"/>
              <a:t> W, </a:t>
            </a:r>
            <a:r>
              <a:rPr lang="en-US" altLang="zh-CN" dirty="0" err="1"/>
              <a:t>Yuchtman</a:t>
            </a:r>
            <a:r>
              <a:rPr lang="en-US" altLang="zh-CN" dirty="0"/>
              <a:t> M, et al. Localization of brain electrical activity via linearly constrained minimum variance spatial filtering[J]. IEEE transactions on bio-medical engineering, 1997, 44(9):867.</a:t>
            </a:r>
            <a:endParaRPr lang="zh-CN" altLang="en-US" dirty="0"/>
          </a:p>
        </p:txBody>
      </p:sp>
    </p:spTree>
    <p:extLst>
      <p:ext uri="{BB962C8B-B14F-4D97-AF65-F5344CB8AC3E}">
        <p14:creationId xmlns:p14="http://schemas.microsoft.com/office/powerpoint/2010/main" val="4468952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Hierarchical Bayesian Method</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a:t>L</a:t>
            </a:r>
            <a:r>
              <a:rPr lang="en-US" altLang="zh-CN" dirty="0" smtClean="0"/>
              <a:t>ikelihood </a:t>
            </a:r>
            <a:r>
              <a:rPr lang="en-US" altLang="zh-CN" dirty="0"/>
              <a:t>model</a:t>
            </a:r>
            <a:r>
              <a:rPr lang="en-US" altLang="zh-CN" dirty="0" smtClean="0"/>
              <a:t>:</a:t>
            </a:r>
          </a:p>
          <a:p>
            <a:pPr>
              <a:buFont typeface="Wingdings" panose="05000000000000000000" pitchFamily="2" charset="2"/>
              <a:buChar char="l"/>
            </a:pPr>
            <a:endParaRPr lang="en-US" altLang="zh-CN" dirty="0"/>
          </a:p>
          <a:p>
            <a:pPr lvl="1">
              <a:buFont typeface="Wingdings" panose="05000000000000000000" pitchFamily="2" charset="2"/>
              <a:buChar char="l"/>
            </a:pPr>
            <a:r>
              <a:rPr lang="en-US" altLang="zh-CN" dirty="0" smtClean="0"/>
              <a:t>B and S are </a:t>
            </a:r>
            <a:r>
              <a:rPr lang="en-US" altLang="zh-CN" dirty="0"/>
              <a:t>the random </a:t>
            </a:r>
            <a:r>
              <a:rPr lang="en-US" altLang="zh-CN" dirty="0" smtClean="0"/>
              <a:t>variables.</a:t>
            </a:r>
          </a:p>
          <a:p>
            <a:pPr lvl="1">
              <a:buFont typeface="Wingdings" panose="05000000000000000000" pitchFamily="2" charset="2"/>
              <a:buChar char="l"/>
            </a:pPr>
            <a:r>
              <a:rPr lang="en-US" altLang="zh-CN" dirty="0" smtClean="0"/>
              <a:t>Measurement noise: (m is the number of sensors)</a:t>
            </a:r>
          </a:p>
          <a:p>
            <a:pPr lvl="1">
              <a:buFont typeface="Wingdings" panose="05000000000000000000" pitchFamily="2" charset="2"/>
              <a:buChar char="l"/>
            </a:pPr>
            <a:endParaRPr lang="en-US" altLang="zh-CN" dirty="0"/>
          </a:p>
          <a:p>
            <a:pPr>
              <a:buFont typeface="Wingdings" panose="05000000000000000000" pitchFamily="2" charset="2"/>
              <a:buChar char="l"/>
            </a:pPr>
            <a:r>
              <a:rPr lang="en-US" altLang="zh-CN" dirty="0"/>
              <a:t>L</a:t>
            </a:r>
            <a:r>
              <a:rPr lang="en-US" altLang="zh-CN" dirty="0" smtClean="0"/>
              <a:t>ikelihood </a:t>
            </a:r>
            <a:r>
              <a:rPr lang="en-US" altLang="zh-CN" dirty="0"/>
              <a:t>density</a:t>
            </a:r>
            <a:r>
              <a:rPr lang="en-US" altLang="zh-CN" dirty="0" smtClean="0"/>
              <a:t>:</a:t>
            </a:r>
          </a:p>
          <a:p>
            <a:pPr>
              <a:buFont typeface="Wingdings" panose="05000000000000000000" pitchFamily="2" charset="2"/>
              <a:buChar char="l"/>
            </a:pPr>
            <a:endParaRPr lang="en-US" altLang="zh-CN" dirty="0"/>
          </a:p>
          <a:p>
            <a:pPr>
              <a:buFont typeface="Wingdings" panose="05000000000000000000" pitchFamily="2" charset="2"/>
              <a:buChar char="l"/>
            </a:pPr>
            <a:r>
              <a:rPr lang="en-US" altLang="zh-CN" dirty="0"/>
              <a:t>Bayes' rule:</a:t>
            </a: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smtClean="0"/>
          </a:p>
        </p:txBody>
      </p:sp>
      <p:pic>
        <p:nvPicPr>
          <p:cNvPr id="6" name="图片 5"/>
          <p:cNvPicPr>
            <a:picLocks noChangeAspect="1"/>
          </p:cNvPicPr>
          <p:nvPr/>
        </p:nvPicPr>
        <p:blipFill>
          <a:blip r:embed="rId2"/>
          <a:stretch>
            <a:fillRect/>
          </a:stretch>
        </p:blipFill>
        <p:spPr>
          <a:xfrm>
            <a:off x="5529262" y="3228975"/>
            <a:ext cx="1133475" cy="400050"/>
          </a:xfrm>
          <a:prstGeom prst="rect">
            <a:avLst/>
          </a:prstGeom>
        </p:spPr>
      </p:pic>
      <p:pic>
        <p:nvPicPr>
          <p:cNvPr id="7" name="图片 6"/>
          <p:cNvPicPr>
            <a:picLocks noChangeAspect="1"/>
          </p:cNvPicPr>
          <p:nvPr/>
        </p:nvPicPr>
        <p:blipFill>
          <a:blip r:embed="rId3"/>
          <a:stretch>
            <a:fillRect/>
          </a:stretch>
        </p:blipFill>
        <p:spPr>
          <a:xfrm>
            <a:off x="3740467" y="3841314"/>
            <a:ext cx="4772025" cy="819150"/>
          </a:xfrm>
          <a:prstGeom prst="rect">
            <a:avLst/>
          </a:prstGeom>
        </p:spPr>
      </p:pic>
      <p:pic>
        <p:nvPicPr>
          <p:cNvPr id="8" name="图片 7"/>
          <p:cNvPicPr>
            <a:picLocks noChangeAspect="1"/>
          </p:cNvPicPr>
          <p:nvPr/>
        </p:nvPicPr>
        <p:blipFill>
          <a:blip r:embed="rId4"/>
          <a:stretch>
            <a:fillRect/>
          </a:stretch>
        </p:blipFill>
        <p:spPr>
          <a:xfrm>
            <a:off x="5459730" y="2151081"/>
            <a:ext cx="1333500" cy="533400"/>
          </a:xfrm>
          <a:prstGeom prst="rect">
            <a:avLst/>
          </a:prstGeom>
        </p:spPr>
      </p:pic>
      <p:pic>
        <p:nvPicPr>
          <p:cNvPr id="9" name="图片 8"/>
          <p:cNvPicPr>
            <a:picLocks noChangeAspect="1"/>
          </p:cNvPicPr>
          <p:nvPr/>
        </p:nvPicPr>
        <p:blipFill>
          <a:blip r:embed="rId5"/>
          <a:stretch>
            <a:fillRect/>
          </a:stretch>
        </p:blipFill>
        <p:spPr>
          <a:xfrm>
            <a:off x="4657724" y="4768838"/>
            <a:ext cx="2876550" cy="847725"/>
          </a:xfrm>
          <a:prstGeom prst="rect">
            <a:avLst/>
          </a:prstGeom>
        </p:spPr>
      </p:pic>
    </p:spTree>
    <p:extLst>
      <p:ext uri="{BB962C8B-B14F-4D97-AF65-F5344CB8AC3E}">
        <p14:creationId xmlns:p14="http://schemas.microsoft.com/office/powerpoint/2010/main" val="1580196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Hierarchical Bayesian Method</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buFont typeface="Wingdings" panose="05000000000000000000" pitchFamily="2" charset="2"/>
                  <a:buChar char="l"/>
                </a:pPr>
                <a:r>
                  <a:rPr lang="en-US" altLang="zh-CN" dirty="0" smtClean="0"/>
                  <a:t>In HBM:</a:t>
                </a:r>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smtClean="0"/>
              </a:p>
              <a:p>
                <a:pPr lvl="1">
                  <a:buFont typeface="Wingdings" panose="05000000000000000000" pitchFamily="2" charset="2"/>
                  <a:buChar char="l"/>
                </a:pPr>
                <a:r>
                  <a:rPr lang="en-US" altLang="zh-CN" dirty="0"/>
                  <a:t>The parameters α&gt;0 and β&gt;0 determine the shape and the </a:t>
                </a:r>
                <a:r>
                  <a:rPr lang="en-US" altLang="zh-CN" dirty="0" smtClean="0"/>
                  <a:t>scale of </a:t>
                </a:r>
                <a:r>
                  <a:rPr lang="en-US" altLang="zh-CN" dirty="0"/>
                  <a:t>the </a:t>
                </a:r>
                <a:r>
                  <a:rPr lang="en-US" altLang="zh-CN" dirty="0" smtClean="0"/>
                  <a:t>distribution.</a:t>
                </a:r>
                <a:endParaRPr lang="en-US" altLang="zh-CN" dirty="0" smtClean="0"/>
              </a:p>
              <a:p>
                <a:pPr lvl="1">
                  <a:buFont typeface="Wingdings" panose="05000000000000000000" pitchFamily="2" charset="2"/>
                  <a:buChar char="l"/>
                </a:pPr>
                <a:r>
                  <a:rPr lang="el-GR" altLang="zh-CN" dirty="0"/>
                  <a:t>γ</a:t>
                </a:r>
                <a:r>
                  <a:rPr lang="en-US" altLang="zh-CN" dirty="0" smtClean="0"/>
                  <a:t> is the </a:t>
                </a:r>
                <a:r>
                  <a:rPr lang="en-US" altLang="zh-CN" dirty="0" err="1" smtClean="0"/>
                  <a:t>hyperparameter</a:t>
                </a:r>
                <a:r>
                  <a:rPr lang="en-US" altLang="zh-CN" dirty="0" smtClean="0"/>
                  <a:t>.</a:t>
                </a:r>
                <a:r>
                  <a:rPr lang="el-GR" altLang="zh-CN" dirty="0"/>
                  <a:t> </a:t>
                </a:r>
                <a:endParaRPr lang="en-US" altLang="zh-CN" dirty="0" smtClean="0"/>
              </a:p>
              <a:p>
                <a:pPr lvl="1">
                  <a:buFont typeface="Wingdings" panose="05000000000000000000" pitchFamily="2" charset="2"/>
                  <a:buChar char="l"/>
                </a:pPr>
                <a:r>
                  <a:rPr lang="en-US" altLang="zh-CN" dirty="0"/>
                  <a:t>k</a:t>
                </a:r>
                <a:r>
                  <a:rPr lang="en-US" altLang="zh-CN" dirty="0" smtClean="0"/>
                  <a:t> is the number of source locations.</a:t>
                </a:r>
                <a:endParaRPr lang="en-US" altLang="zh-CN" dirty="0"/>
              </a:p>
              <a:p>
                <a:pPr>
                  <a:buFont typeface="Wingdings" panose="05000000000000000000" pitchFamily="2" charset="2"/>
                  <a:buChar char="l"/>
                </a:pPr>
                <a:r>
                  <a:rPr lang="en-US" altLang="zh-CN" dirty="0" smtClean="0"/>
                  <a:t>By using constraints on the function above, and adjust the parameters, we can calculate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𝑝𝑜𝑠𝑡</m:t>
                        </m:r>
                      </m:sub>
                    </m:sSub>
                  </m:oMath>
                </a14:m>
                <a:endParaRPr lang="en-US" altLang="zh-CN" dirty="0" smtClean="0"/>
              </a:p>
              <a:p>
                <a:pPr>
                  <a:buFont typeface="Wingdings" panose="05000000000000000000" pitchFamily="2" charset="2"/>
                  <a:buChar char="l"/>
                </a:pP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2773680" y="2349369"/>
            <a:ext cx="6705600" cy="1685925"/>
          </a:xfrm>
          <a:prstGeom prst="rect">
            <a:avLst/>
          </a:prstGeom>
        </p:spPr>
      </p:pic>
    </p:spTree>
    <p:extLst>
      <p:ext uri="{BB962C8B-B14F-4D97-AF65-F5344CB8AC3E}">
        <p14:creationId xmlns:p14="http://schemas.microsoft.com/office/powerpoint/2010/main" val="2767500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57454" y="2013527"/>
            <a:ext cx="5756211" cy="4312371"/>
          </a:xfrm>
          <a:prstGeom prst="rect">
            <a:avLst/>
          </a:prstGeom>
        </p:spPr>
      </p:pic>
      <p:sp>
        <p:nvSpPr>
          <p:cNvPr id="2" name="标题 1"/>
          <p:cNvSpPr>
            <a:spLocks noGrp="1"/>
          </p:cNvSpPr>
          <p:nvPr>
            <p:ph type="title"/>
          </p:nvPr>
        </p:nvSpPr>
        <p:spPr/>
        <p:txBody>
          <a:bodyPr/>
          <a:lstStyle/>
          <a:p>
            <a:r>
              <a:rPr lang="en-US" altLang="zh-CN" dirty="0" smtClean="0"/>
              <a:t>MCE</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smtClean="0"/>
              <a:t>1 source in the deeper area (before normalizing the lead field)</a:t>
            </a:r>
          </a:p>
          <a:p>
            <a:pPr>
              <a:buFont typeface="Wingdings" panose="05000000000000000000" pitchFamily="2" charset="2"/>
              <a:buChar char="l"/>
            </a:pPr>
            <a:endParaRPr lang="zh-CN" altLang="en-US" dirty="0"/>
          </a:p>
        </p:txBody>
      </p:sp>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476595" y="2175757"/>
            <a:ext cx="5480859" cy="4150141"/>
          </a:xfrm>
          <a:prstGeom prst="rect">
            <a:avLst/>
          </a:prstGeom>
        </p:spPr>
      </p:pic>
      <p:sp>
        <p:nvSpPr>
          <p:cNvPr id="8" name="矩形 7"/>
          <p:cNvSpPr/>
          <p:nvPr/>
        </p:nvSpPr>
        <p:spPr>
          <a:xfrm>
            <a:off x="683491" y="3962400"/>
            <a:ext cx="341745" cy="48952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541492" y="4259865"/>
            <a:ext cx="309418" cy="4572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26480" y="5667555"/>
            <a:ext cx="1860698" cy="400110"/>
          </a:xfrm>
          <a:prstGeom prst="rect">
            <a:avLst/>
          </a:prstGeom>
          <a:noFill/>
        </p:spPr>
        <p:txBody>
          <a:bodyPr wrap="square" rtlCol="0">
            <a:spAutoFit/>
          </a:bodyPr>
          <a:lstStyle/>
          <a:p>
            <a:pPr algn="ctr"/>
            <a:r>
              <a:rPr lang="en-US" altLang="zh-CN" sz="2000" dirty="0" smtClean="0"/>
              <a:t>source</a:t>
            </a:r>
            <a:endParaRPr lang="zh-CN" altLang="en-US" sz="2000" dirty="0"/>
          </a:p>
        </p:txBody>
      </p:sp>
      <p:sp>
        <p:nvSpPr>
          <p:cNvPr id="11" name="文本框 10"/>
          <p:cNvSpPr txBox="1"/>
          <p:nvPr/>
        </p:nvSpPr>
        <p:spPr>
          <a:xfrm>
            <a:off x="201243" y="5661992"/>
            <a:ext cx="1860698" cy="400110"/>
          </a:xfrm>
          <a:prstGeom prst="rect">
            <a:avLst/>
          </a:prstGeom>
          <a:noFill/>
        </p:spPr>
        <p:txBody>
          <a:bodyPr wrap="square" rtlCol="0">
            <a:spAutoFit/>
          </a:bodyPr>
          <a:lstStyle/>
          <a:p>
            <a:pPr algn="ctr"/>
            <a:r>
              <a:rPr lang="en-US" altLang="zh-CN" sz="2000" dirty="0" smtClean="0"/>
              <a:t>result</a:t>
            </a:r>
            <a:endParaRPr lang="zh-CN" altLang="en-US" sz="2000" dirty="0"/>
          </a:p>
        </p:txBody>
      </p:sp>
    </p:spTree>
    <p:extLst>
      <p:ext uri="{BB962C8B-B14F-4D97-AF65-F5344CB8AC3E}">
        <p14:creationId xmlns:p14="http://schemas.microsoft.com/office/powerpoint/2010/main" val="3995766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Fieldtrip</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en-US" altLang="zh-CN" sz="2800" dirty="0" smtClean="0"/>
              <a:t>Source localization steps:</a:t>
            </a:r>
          </a:p>
          <a:p>
            <a:pPr lvl="1"/>
            <a:r>
              <a:rPr lang="en-US" altLang="zh-CN" sz="2400" dirty="0" smtClean="0"/>
              <a:t>Read data</a:t>
            </a:r>
          </a:p>
          <a:p>
            <a:pPr lvl="1"/>
            <a:r>
              <a:rPr lang="en-US" altLang="zh-CN" sz="2400" dirty="0" smtClean="0"/>
              <a:t>Compute lead field matrix</a:t>
            </a:r>
          </a:p>
          <a:p>
            <a:pPr lvl="1"/>
            <a:r>
              <a:rPr lang="en-US" altLang="zh-CN" sz="2400" dirty="0" smtClean="0"/>
              <a:t>Generate sources (optional)</a:t>
            </a:r>
          </a:p>
          <a:p>
            <a:pPr lvl="1"/>
            <a:r>
              <a:rPr lang="en-US" altLang="zh-CN" sz="2400" dirty="0" smtClean="0"/>
              <a:t>Compute forward model</a:t>
            </a:r>
          </a:p>
          <a:p>
            <a:pPr lvl="1"/>
            <a:r>
              <a:rPr lang="en-US" altLang="zh-CN" sz="2400" dirty="0" smtClean="0"/>
              <a:t>Apply </a:t>
            </a:r>
            <a:r>
              <a:rPr lang="en-US" altLang="zh-CN" sz="2400" dirty="0"/>
              <a:t>inverse method</a:t>
            </a:r>
            <a:endParaRPr lang="en-US" altLang="zh-CN" sz="2400" dirty="0" smtClean="0"/>
          </a:p>
          <a:p>
            <a:pPr lvl="2"/>
            <a:r>
              <a:rPr lang="en-US" altLang="zh-CN" sz="1800" dirty="0" smtClean="0"/>
              <a:t>MNE, MCE, LCMV···</a:t>
            </a:r>
          </a:p>
          <a:p>
            <a:pPr lvl="1"/>
            <a:r>
              <a:rPr lang="en-US" altLang="zh-CN" sz="2400" dirty="0" smtClean="0"/>
              <a:t>Plot results</a:t>
            </a:r>
            <a:endParaRPr lang="zh-CN" altLang="en-US" sz="2400" dirty="0"/>
          </a:p>
        </p:txBody>
      </p:sp>
    </p:spTree>
    <p:extLst>
      <p:ext uri="{BB962C8B-B14F-4D97-AF65-F5344CB8AC3E}">
        <p14:creationId xmlns:p14="http://schemas.microsoft.com/office/powerpoint/2010/main" val="2065180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Wingdings" panose="05000000000000000000" pitchFamily="2" charset="2"/>
                  <a:buChar char="l"/>
                </a:pPr>
                <a:r>
                  <a:rPr lang="en-US" altLang="zh-CN" sz="2400" dirty="0"/>
                  <a:t>L-1 norm method</a:t>
                </a:r>
              </a:p>
              <a:p>
                <a:pPr algn="ctr"/>
                <a:endParaRPr lang="en-US" altLang="zh-CN" i="1" dirty="0">
                  <a:latin typeface="Cambria Math" panose="02040503050406030204" pitchFamily="18" charset="0"/>
                </a:endParaRPr>
              </a:p>
              <a:p>
                <a:pPr algn="ctr"/>
                <a14:m>
                  <m:oMath xmlns:m="http://schemas.openxmlformats.org/officeDocument/2006/math">
                    <m:func>
                      <m:funcPr>
                        <m:ctrlPr>
                          <a:rPr lang="zh-CN" altLang="zh-CN" i="1">
                            <a:latin typeface="Cambria Math" panose="02040503050406030204" pitchFamily="18" charset="0"/>
                          </a:rPr>
                        </m:ctrlPr>
                      </m:funcPr>
                      <m:fName>
                        <m:r>
                          <m:rPr>
                            <m:sty m:val="p"/>
                          </m:rPr>
                          <a:rPr lang="en-US" altLang="zh-CN">
                            <a:latin typeface="Cambria Math" panose="02040503050406030204" pitchFamily="18" charset="0"/>
                          </a:rPr>
                          <m:t>min</m:t>
                        </m:r>
                      </m:fName>
                      <m:e>
                        <m:r>
                          <a:rPr lang="en-US" altLang="zh-CN" i="1">
                            <a:latin typeface="Cambria Math" panose="02040503050406030204" pitchFamily="18" charset="0"/>
                          </a:rPr>
                          <m:t>(</m:t>
                        </m:r>
                      </m:e>
                    </m:func>
                    <m:sSubSup>
                      <m:sSubSupPr>
                        <m:ctrlPr>
                          <a:rPr lang="zh-CN" altLang="zh-CN" i="1">
                            <a:latin typeface="Cambria Math" panose="02040503050406030204" pitchFamily="18" charset="0"/>
                          </a:rPr>
                        </m:ctrlPr>
                      </m:sSubSupPr>
                      <m:e>
                        <m:d>
                          <m:dPr>
                            <m:begChr m:val="‖"/>
                            <m:endChr m:val="‖"/>
                            <m:ctrlPr>
                              <a:rPr lang="zh-CN" altLang="zh-CN" i="1">
                                <a:latin typeface="Cambria Math" panose="02040503050406030204" pitchFamily="18" charset="0"/>
                              </a:rPr>
                            </m:ctrlPr>
                          </m:dPr>
                          <m:e>
                            <m:r>
                              <m:rPr>
                                <m:sty m:val="p"/>
                              </m:rPr>
                              <a:rPr lang="en-US" altLang="zh-CN">
                                <a:latin typeface="Cambria Math" panose="02040503050406030204" pitchFamily="18" charset="0"/>
                              </a:rPr>
                              <m:t>Au</m:t>
                            </m:r>
                            <m:r>
                              <a:rPr lang="en-US" altLang="zh-CN" i="1">
                                <a:latin typeface="Cambria Math" panose="02040503050406030204" pitchFamily="18" charset="0"/>
                              </a:rPr>
                              <m:t>−</m:t>
                            </m:r>
                            <m:r>
                              <m:rPr>
                                <m:sty m:val="p"/>
                              </m:rPr>
                              <a:rPr lang="en-US" altLang="zh-CN">
                                <a:latin typeface="Cambria Math" panose="02040503050406030204" pitchFamily="18" charset="0"/>
                              </a:rPr>
                              <m:t>b</m:t>
                            </m:r>
                          </m:e>
                        </m:d>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r>
                      <a:rPr lang="en-US" altLang="zh-CN" i="1">
                        <a:latin typeface="Cambria Math" panose="02040503050406030204" pitchFamily="18" charset="0"/>
                      </a:rPr>
                      <m:t>+</m:t>
                    </m:r>
                    <m:r>
                      <a:rPr lang="en-US" altLang="zh-CN" i="1">
                        <a:latin typeface="Cambria Math" panose="02040503050406030204" pitchFamily="18" charset="0"/>
                      </a:rPr>
                      <m:t>𝜆</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𝑤𝑢</m:t>
                            </m:r>
                          </m:e>
                        </m:d>
                      </m:e>
                      <m:sub>
                        <m:r>
                          <a:rPr lang="en-US" altLang="zh-CN" i="1">
                            <a:latin typeface="Cambria Math" panose="02040503050406030204" pitchFamily="18" charset="0"/>
                          </a:rPr>
                          <m:t>1</m:t>
                        </m:r>
                      </m:sub>
                    </m:sSub>
                    <m:r>
                      <a:rPr lang="en-US" altLang="zh-CN" i="1">
                        <a:latin typeface="Cambria Math" panose="02040503050406030204" pitchFamily="18" charset="0"/>
                      </a:rPr>
                      <m:t>)</m:t>
                    </m:r>
                  </m:oMath>
                </a14:m>
                <a:endParaRPr lang="zh-CN" altLang="zh-CN" dirty="0"/>
              </a:p>
              <a:p>
                <a:pPr algn="ctr"/>
                <a:r>
                  <a:rPr lang="en-US" altLang="zh-CN" dirty="0"/>
                  <a:t> S.T.</a:t>
                </a:r>
                <a14:m>
                  <m:oMath xmlns:m="http://schemas.openxmlformats.org/officeDocument/2006/math">
                    <m:d>
                      <m:dPr>
                        <m:begChr m:val="‖"/>
                        <m:endChr m:val="‖"/>
                        <m:ctrlPr>
                          <a:rPr lang="zh-CN" altLang="zh-CN" i="1">
                            <a:latin typeface="Cambria Math" panose="02040503050406030204" pitchFamily="18" charset="0"/>
                          </a:rPr>
                        </m:ctrlPr>
                      </m:dPr>
                      <m:e>
                        <m:r>
                          <m:rPr>
                            <m:sty m:val="p"/>
                          </m:rPr>
                          <a:rPr lang="en-US" altLang="zh-CN">
                            <a:latin typeface="Cambria Math" panose="02040503050406030204" pitchFamily="18" charset="0"/>
                          </a:rPr>
                          <m:t>Au</m:t>
                        </m:r>
                        <m:r>
                          <a:rPr lang="en-US" altLang="zh-CN" i="1">
                            <a:latin typeface="Cambria Math" panose="02040503050406030204" pitchFamily="18" charset="0"/>
                          </a:rPr>
                          <m:t>−</m:t>
                        </m:r>
                        <m:r>
                          <m:rPr>
                            <m:sty m:val="p"/>
                          </m:rPr>
                          <a:rPr lang="en-US" altLang="zh-CN">
                            <a:latin typeface="Cambria Math" panose="02040503050406030204" pitchFamily="18" charset="0"/>
                          </a:rPr>
                          <m:t>b</m:t>
                        </m:r>
                      </m:e>
                    </m:d>
                    <m:r>
                      <a:rPr lang="en-US" altLang="zh-CN">
                        <a:latin typeface="Cambria Math" panose="02040503050406030204" pitchFamily="18" charset="0"/>
                      </a:rPr>
                      <m:t>≤</m:t>
                    </m:r>
                    <m:r>
                      <m:rPr>
                        <m:sty m:val="p"/>
                      </m:rPr>
                      <a:rPr lang="en-US" altLang="zh-CN">
                        <a:latin typeface="Cambria Math" panose="02040503050406030204" pitchFamily="18" charset="0"/>
                      </a:rPr>
                      <m:t>ε</m:t>
                    </m:r>
                  </m:oMath>
                </a14:m>
                <a:endParaRPr lang="zh-CN" altLang="zh-CN" dirty="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697" t="-2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86568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74" y="2281382"/>
            <a:ext cx="10645108" cy="3743445"/>
          </a:xfrm>
          <a:prstGeom prst="rect">
            <a:avLst/>
          </a:prstGeom>
        </p:spPr>
      </p:pic>
      <p:sp>
        <p:nvSpPr>
          <p:cNvPr id="2" name="标题 1"/>
          <p:cNvSpPr>
            <a:spLocks noGrp="1"/>
          </p:cNvSpPr>
          <p:nvPr>
            <p:ph type="title"/>
          </p:nvPr>
        </p:nvSpPr>
        <p:spPr/>
        <p:txBody>
          <a:bodyPr/>
          <a:lstStyle/>
          <a:p>
            <a:r>
              <a:rPr lang="en-US" altLang="zh-CN" dirty="0" smtClean="0"/>
              <a:t>MCE</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sz="2800" dirty="0" smtClean="0"/>
              <a:t>Results</a:t>
            </a:r>
          </a:p>
          <a:p>
            <a:pPr lvl="1">
              <a:buFont typeface="Wingdings" panose="05000000000000000000" pitchFamily="2" charset="2"/>
              <a:buChar char="l"/>
            </a:pPr>
            <a:r>
              <a:rPr lang="en-US" altLang="zh-CN" sz="2400" dirty="0" smtClean="0"/>
              <a:t>Real data</a:t>
            </a:r>
          </a:p>
          <a:p>
            <a:endParaRPr lang="zh-CN" altLang="en-US" dirty="0"/>
          </a:p>
        </p:txBody>
      </p:sp>
      <p:sp>
        <p:nvSpPr>
          <p:cNvPr id="5" name="文本框 4"/>
          <p:cNvSpPr txBox="1"/>
          <p:nvPr/>
        </p:nvSpPr>
        <p:spPr>
          <a:xfrm>
            <a:off x="6868632" y="5563162"/>
            <a:ext cx="1456661" cy="461665"/>
          </a:xfrm>
          <a:prstGeom prst="rect">
            <a:avLst/>
          </a:prstGeom>
          <a:noFill/>
        </p:spPr>
        <p:txBody>
          <a:bodyPr wrap="square" rtlCol="0">
            <a:spAutoFit/>
          </a:bodyPr>
          <a:lstStyle/>
          <a:p>
            <a:r>
              <a:rPr lang="en-US" altLang="zh-CN" sz="2400" dirty="0" smtClean="0"/>
              <a:t>3D</a:t>
            </a:r>
            <a:endParaRPr lang="zh-CN" altLang="en-US" sz="2400" dirty="0"/>
          </a:p>
        </p:txBody>
      </p:sp>
      <p:sp>
        <p:nvSpPr>
          <p:cNvPr id="6" name="文本框 5"/>
          <p:cNvSpPr txBox="1"/>
          <p:nvPr/>
        </p:nvSpPr>
        <p:spPr>
          <a:xfrm>
            <a:off x="1097280" y="5563161"/>
            <a:ext cx="1669312" cy="461665"/>
          </a:xfrm>
          <a:prstGeom prst="rect">
            <a:avLst/>
          </a:prstGeom>
          <a:noFill/>
        </p:spPr>
        <p:txBody>
          <a:bodyPr wrap="square" rtlCol="0">
            <a:spAutoFit/>
          </a:bodyPr>
          <a:lstStyle/>
          <a:p>
            <a:r>
              <a:rPr lang="en-US" altLang="zh-CN" sz="2400" dirty="0" smtClean="0"/>
              <a:t>2D</a:t>
            </a:r>
            <a:endParaRPr lang="zh-CN" altLang="en-US" sz="2400" dirty="0"/>
          </a:p>
        </p:txBody>
      </p:sp>
    </p:spTree>
    <p:extLst>
      <p:ext uri="{BB962C8B-B14F-4D97-AF65-F5344CB8AC3E}">
        <p14:creationId xmlns:p14="http://schemas.microsoft.com/office/powerpoint/2010/main" val="5099448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4596" t="20185"/>
          <a:stretch/>
        </p:blipFill>
        <p:spPr>
          <a:xfrm>
            <a:off x="1097280" y="2582791"/>
            <a:ext cx="10051889" cy="3618052"/>
          </a:xfrm>
          <a:prstGeom prst="rect">
            <a:avLst/>
          </a:prstGeom>
        </p:spPr>
      </p:pic>
      <p:sp>
        <p:nvSpPr>
          <p:cNvPr id="2" name="标题 1"/>
          <p:cNvSpPr>
            <a:spLocks noGrp="1"/>
          </p:cNvSpPr>
          <p:nvPr>
            <p:ph type="title"/>
          </p:nvPr>
        </p:nvSpPr>
        <p:spPr/>
        <p:txBody>
          <a:bodyPr/>
          <a:lstStyle/>
          <a:p>
            <a:r>
              <a:rPr lang="en-US" altLang="zh-CN" dirty="0" smtClean="0"/>
              <a:t>MCE</a:t>
            </a:r>
            <a:endParaRPr lang="zh-CN" altLang="en-US"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en-US" altLang="zh-CN" sz="2400" dirty="0" smtClean="0"/>
              <a:t>Results:</a:t>
            </a:r>
          </a:p>
          <a:p>
            <a:pPr lvl="1">
              <a:buFont typeface="Wingdings" panose="05000000000000000000" pitchFamily="2" charset="2"/>
              <a:buChar char="l"/>
            </a:pPr>
            <a:r>
              <a:rPr lang="en-US" altLang="zh-CN" sz="2000" dirty="0" smtClean="0"/>
              <a:t>1 source on the surface</a:t>
            </a:r>
          </a:p>
          <a:p>
            <a:endParaRPr lang="zh-CN" altLang="en-US" sz="2400" dirty="0"/>
          </a:p>
        </p:txBody>
      </p:sp>
      <p:sp>
        <p:nvSpPr>
          <p:cNvPr id="5" name="矩形 4"/>
          <p:cNvSpPr/>
          <p:nvPr/>
        </p:nvSpPr>
        <p:spPr>
          <a:xfrm>
            <a:off x="3633220" y="4715162"/>
            <a:ext cx="341745" cy="48952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38330" y="4636653"/>
            <a:ext cx="603048" cy="47137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511902" y="2582791"/>
            <a:ext cx="1860698" cy="400110"/>
          </a:xfrm>
          <a:prstGeom prst="rect">
            <a:avLst/>
          </a:prstGeom>
          <a:noFill/>
        </p:spPr>
        <p:txBody>
          <a:bodyPr wrap="square" rtlCol="0">
            <a:spAutoFit/>
          </a:bodyPr>
          <a:lstStyle/>
          <a:p>
            <a:pPr algn="ctr"/>
            <a:r>
              <a:rPr lang="en-US" altLang="zh-CN" sz="2000" dirty="0" smtClean="0"/>
              <a:t>Ground truth</a:t>
            </a:r>
            <a:endParaRPr lang="zh-CN" altLang="en-US" dirty="0"/>
          </a:p>
        </p:txBody>
      </p:sp>
      <p:sp>
        <p:nvSpPr>
          <p:cNvPr id="8" name="文本框 7"/>
          <p:cNvSpPr txBox="1"/>
          <p:nvPr/>
        </p:nvSpPr>
        <p:spPr>
          <a:xfrm>
            <a:off x="1848507" y="2596415"/>
            <a:ext cx="1860698" cy="400110"/>
          </a:xfrm>
          <a:prstGeom prst="rect">
            <a:avLst/>
          </a:prstGeom>
          <a:noFill/>
        </p:spPr>
        <p:txBody>
          <a:bodyPr wrap="square" rtlCol="0">
            <a:spAutoFit/>
          </a:bodyPr>
          <a:lstStyle/>
          <a:p>
            <a:pPr algn="ctr"/>
            <a:r>
              <a:rPr lang="en-US" altLang="zh-CN" sz="2000" dirty="0" smtClean="0"/>
              <a:t>Result</a:t>
            </a:r>
            <a:endParaRPr lang="zh-CN" altLang="en-US" sz="2000" dirty="0"/>
          </a:p>
        </p:txBody>
      </p:sp>
      <p:sp>
        <p:nvSpPr>
          <p:cNvPr id="10" name="文本框 9"/>
          <p:cNvSpPr txBox="1"/>
          <p:nvPr/>
        </p:nvSpPr>
        <p:spPr>
          <a:xfrm>
            <a:off x="6012387" y="5882015"/>
            <a:ext cx="2014012" cy="369332"/>
          </a:xfrm>
          <a:prstGeom prst="rect">
            <a:avLst/>
          </a:prstGeom>
          <a:noFill/>
        </p:spPr>
        <p:txBody>
          <a:bodyPr wrap="square" rtlCol="0">
            <a:spAutoFit/>
          </a:bodyPr>
          <a:lstStyle/>
          <a:p>
            <a:r>
              <a:rPr lang="en-US" altLang="zh-CN" dirty="0" smtClean="0"/>
              <a:t>DLE: 0mm</a:t>
            </a:r>
            <a:endParaRPr lang="zh-CN" altLang="en-US" dirty="0"/>
          </a:p>
        </p:txBody>
      </p:sp>
    </p:spTree>
    <p:extLst>
      <p:ext uri="{BB962C8B-B14F-4D97-AF65-F5344CB8AC3E}">
        <p14:creationId xmlns:p14="http://schemas.microsoft.com/office/powerpoint/2010/main" val="2148655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02428" y="1989173"/>
            <a:ext cx="11048103" cy="4249271"/>
            <a:chOff x="2205543" y="2490419"/>
            <a:chExt cx="7552797" cy="3171573"/>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2205543" y="2501178"/>
              <a:ext cx="3777334" cy="3160814"/>
            </a:xfrm>
            <a:prstGeom prst="rect">
              <a:avLst/>
            </a:prstGeom>
          </p:spPr>
        </p:pic>
        <p:pic>
          <p:nvPicPr>
            <p:cNvPr id="5" name="图片 4"/>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5982877" y="2490419"/>
              <a:ext cx="3775463" cy="3171573"/>
            </a:xfrm>
            <a:prstGeom prst="rect">
              <a:avLst/>
            </a:prstGeom>
          </p:spPr>
        </p:pic>
      </p:grpSp>
      <p:sp>
        <p:nvSpPr>
          <p:cNvPr id="2" name="标题 1"/>
          <p:cNvSpPr>
            <a:spLocks noGrp="1"/>
          </p:cNvSpPr>
          <p:nvPr>
            <p:ph type="title"/>
          </p:nvPr>
        </p:nvSpPr>
        <p:spPr/>
        <p:txBody>
          <a:bodyPr/>
          <a:lstStyle/>
          <a:p>
            <a:r>
              <a:rPr lang="en-US" altLang="zh-CN" dirty="0" smtClean="0"/>
              <a:t>MCE</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smtClean="0"/>
              <a:t>1 source in the deeper area</a:t>
            </a:r>
          </a:p>
          <a:p>
            <a:pPr>
              <a:buFont typeface="Wingdings" panose="05000000000000000000" pitchFamily="2" charset="2"/>
              <a:buChar char="l"/>
            </a:pPr>
            <a:endParaRPr lang="zh-CN" altLang="en-US" dirty="0"/>
          </a:p>
        </p:txBody>
      </p:sp>
      <p:sp>
        <p:nvSpPr>
          <p:cNvPr id="8" name="矩形 7"/>
          <p:cNvSpPr/>
          <p:nvPr/>
        </p:nvSpPr>
        <p:spPr>
          <a:xfrm>
            <a:off x="3582277" y="4089680"/>
            <a:ext cx="570175" cy="57913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133623" y="4122007"/>
            <a:ext cx="309418"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26480" y="5667555"/>
            <a:ext cx="1860698" cy="400110"/>
          </a:xfrm>
          <a:prstGeom prst="rect">
            <a:avLst/>
          </a:prstGeom>
          <a:noFill/>
        </p:spPr>
        <p:txBody>
          <a:bodyPr wrap="square" rtlCol="0">
            <a:spAutoFit/>
          </a:bodyPr>
          <a:lstStyle/>
          <a:p>
            <a:pPr algn="ctr"/>
            <a:r>
              <a:rPr lang="en-US" altLang="zh-CN" sz="2000" dirty="0" smtClean="0"/>
              <a:t>Ground truth</a:t>
            </a:r>
            <a:endParaRPr lang="zh-CN" altLang="en-US" sz="2000" dirty="0"/>
          </a:p>
        </p:txBody>
      </p:sp>
      <p:sp>
        <p:nvSpPr>
          <p:cNvPr id="11" name="文本框 10"/>
          <p:cNvSpPr txBox="1"/>
          <p:nvPr/>
        </p:nvSpPr>
        <p:spPr>
          <a:xfrm>
            <a:off x="201243" y="5661992"/>
            <a:ext cx="1860698" cy="400110"/>
          </a:xfrm>
          <a:prstGeom prst="rect">
            <a:avLst/>
          </a:prstGeom>
          <a:noFill/>
        </p:spPr>
        <p:txBody>
          <a:bodyPr wrap="square" rtlCol="0">
            <a:spAutoFit/>
          </a:bodyPr>
          <a:lstStyle/>
          <a:p>
            <a:pPr algn="ctr"/>
            <a:r>
              <a:rPr lang="en-US" altLang="zh-CN" sz="2000" dirty="0"/>
              <a:t>R</a:t>
            </a:r>
            <a:r>
              <a:rPr lang="en-US" altLang="zh-CN" sz="2000" dirty="0" smtClean="0"/>
              <a:t>esult</a:t>
            </a:r>
            <a:endParaRPr lang="zh-CN" altLang="en-US" sz="2000" dirty="0"/>
          </a:p>
        </p:txBody>
      </p:sp>
      <p:sp>
        <p:nvSpPr>
          <p:cNvPr id="13" name="文本框 12"/>
          <p:cNvSpPr txBox="1"/>
          <p:nvPr/>
        </p:nvSpPr>
        <p:spPr>
          <a:xfrm>
            <a:off x="5200156" y="2697751"/>
            <a:ext cx="2014012" cy="369332"/>
          </a:xfrm>
          <a:prstGeom prst="rect">
            <a:avLst/>
          </a:prstGeom>
          <a:noFill/>
        </p:spPr>
        <p:txBody>
          <a:bodyPr wrap="square" rtlCol="0">
            <a:spAutoFit/>
          </a:bodyPr>
          <a:lstStyle/>
          <a:p>
            <a:r>
              <a:rPr lang="en-US" altLang="zh-CN" dirty="0" smtClean="0"/>
              <a:t>DLE: 0mm</a:t>
            </a:r>
            <a:endParaRPr lang="zh-CN" altLang="en-US" dirty="0"/>
          </a:p>
        </p:txBody>
      </p:sp>
    </p:spTree>
    <p:extLst>
      <p:ext uri="{BB962C8B-B14F-4D97-AF65-F5344CB8AC3E}">
        <p14:creationId xmlns:p14="http://schemas.microsoft.com/office/powerpoint/2010/main" val="35115269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484789" y="2064658"/>
            <a:ext cx="9922560" cy="4169624"/>
          </a:xfrm>
          <a:prstGeom prst="rect">
            <a:avLst/>
          </a:prstGeom>
        </p:spPr>
      </p:pic>
      <p:sp>
        <p:nvSpPr>
          <p:cNvPr id="2" name="标题 1"/>
          <p:cNvSpPr>
            <a:spLocks noGrp="1"/>
          </p:cNvSpPr>
          <p:nvPr>
            <p:ph type="title"/>
          </p:nvPr>
        </p:nvSpPr>
        <p:spPr/>
        <p:txBody>
          <a:bodyPr/>
          <a:lstStyle/>
          <a:p>
            <a:r>
              <a:rPr lang="en-US" altLang="zh-CN" dirty="0" smtClean="0"/>
              <a:t>MCE</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a:t>2</a:t>
            </a:r>
            <a:r>
              <a:rPr lang="en-US" altLang="zh-CN" dirty="0" smtClean="0"/>
              <a:t> sources</a:t>
            </a:r>
          </a:p>
          <a:p>
            <a:pPr>
              <a:buFont typeface="Wingdings" panose="05000000000000000000" pitchFamily="2" charset="2"/>
              <a:buChar char="l"/>
            </a:pPr>
            <a:endParaRPr lang="zh-CN" altLang="en-US" dirty="0"/>
          </a:p>
        </p:txBody>
      </p:sp>
      <p:sp>
        <p:nvSpPr>
          <p:cNvPr id="8" name="矩形 7"/>
          <p:cNvSpPr/>
          <p:nvPr/>
        </p:nvSpPr>
        <p:spPr>
          <a:xfrm>
            <a:off x="9527027" y="3153825"/>
            <a:ext cx="341745" cy="489527"/>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583608" y="4180297"/>
            <a:ext cx="309418" cy="4572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26480" y="5667555"/>
            <a:ext cx="1860698" cy="400110"/>
          </a:xfrm>
          <a:prstGeom prst="rect">
            <a:avLst/>
          </a:prstGeom>
          <a:noFill/>
        </p:spPr>
        <p:txBody>
          <a:bodyPr wrap="square" rtlCol="0">
            <a:spAutoFit/>
          </a:bodyPr>
          <a:lstStyle/>
          <a:p>
            <a:pPr algn="ctr"/>
            <a:r>
              <a:rPr lang="en-US" altLang="zh-CN" sz="2000" dirty="0" smtClean="0"/>
              <a:t>Ground truth</a:t>
            </a:r>
            <a:endParaRPr lang="zh-CN" altLang="en-US" sz="2000" dirty="0"/>
          </a:p>
        </p:txBody>
      </p:sp>
      <p:sp>
        <p:nvSpPr>
          <p:cNvPr id="11" name="矩形 10"/>
          <p:cNvSpPr/>
          <p:nvPr/>
        </p:nvSpPr>
        <p:spPr>
          <a:xfrm>
            <a:off x="3568713" y="3547042"/>
            <a:ext cx="594495" cy="76677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845611" y="5667555"/>
            <a:ext cx="1860698" cy="400110"/>
          </a:xfrm>
          <a:prstGeom prst="rect">
            <a:avLst/>
          </a:prstGeom>
          <a:noFill/>
        </p:spPr>
        <p:txBody>
          <a:bodyPr wrap="square" rtlCol="0">
            <a:spAutoFit/>
          </a:bodyPr>
          <a:lstStyle/>
          <a:p>
            <a:pPr algn="ctr"/>
            <a:r>
              <a:rPr lang="en-US" altLang="zh-CN" sz="2000" dirty="0"/>
              <a:t>R</a:t>
            </a:r>
            <a:r>
              <a:rPr lang="en-US" altLang="zh-CN" sz="2000" dirty="0" smtClean="0"/>
              <a:t>esult</a:t>
            </a:r>
            <a:endParaRPr lang="zh-CN" altLang="en-US" sz="2000" dirty="0"/>
          </a:p>
        </p:txBody>
      </p:sp>
    </p:spTree>
    <p:extLst>
      <p:ext uri="{BB962C8B-B14F-4D97-AF65-F5344CB8AC3E}">
        <p14:creationId xmlns:p14="http://schemas.microsoft.com/office/powerpoint/2010/main" val="12701928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845611" y="1737360"/>
            <a:ext cx="10760597" cy="4398986"/>
          </a:xfrm>
          <a:prstGeom prst="rect">
            <a:avLst/>
          </a:prstGeom>
        </p:spPr>
      </p:pic>
      <p:sp>
        <p:nvSpPr>
          <p:cNvPr id="2" name="标题 1"/>
          <p:cNvSpPr>
            <a:spLocks noGrp="1"/>
          </p:cNvSpPr>
          <p:nvPr>
            <p:ph type="title"/>
          </p:nvPr>
        </p:nvSpPr>
        <p:spPr/>
        <p:txBody>
          <a:bodyPr/>
          <a:lstStyle/>
          <a:p>
            <a:r>
              <a:rPr lang="en-US" altLang="zh-CN" dirty="0" smtClean="0"/>
              <a:t>MCE</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l"/>
            </a:pPr>
            <a:r>
              <a:rPr lang="en-US" altLang="zh-CN" dirty="0" smtClean="0"/>
              <a:t>3 sources</a:t>
            </a:r>
            <a:endParaRPr lang="zh-CN" altLang="en-US" dirty="0"/>
          </a:p>
        </p:txBody>
      </p:sp>
      <p:sp>
        <p:nvSpPr>
          <p:cNvPr id="5" name="矩形 4"/>
          <p:cNvSpPr/>
          <p:nvPr/>
        </p:nvSpPr>
        <p:spPr>
          <a:xfrm>
            <a:off x="10916817" y="4184724"/>
            <a:ext cx="309418" cy="4572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494756" y="3917977"/>
            <a:ext cx="309418" cy="4572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418241" y="2616934"/>
            <a:ext cx="309418" cy="4572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177971" y="3628813"/>
            <a:ext cx="619477" cy="55591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45611" y="5667555"/>
            <a:ext cx="1860698" cy="400110"/>
          </a:xfrm>
          <a:prstGeom prst="rect">
            <a:avLst/>
          </a:prstGeom>
          <a:noFill/>
        </p:spPr>
        <p:txBody>
          <a:bodyPr wrap="square" rtlCol="0">
            <a:spAutoFit/>
          </a:bodyPr>
          <a:lstStyle/>
          <a:p>
            <a:pPr algn="ctr"/>
            <a:r>
              <a:rPr lang="en-US" altLang="zh-CN" sz="2000" dirty="0"/>
              <a:t>R</a:t>
            </a:r>
            <a:r>
              <a:rPr lang="en-US" altLang="zh-CN" sz="2000" dirty="0" smtClean="0"/>
              <a:t>esult</a:t>
            </a:r>
            <a:endParaRPr lang="zh-CN" altLang="en-US" sz="2000" dirty="0"/>
          </a:p>
        </p:txBody>
      </p:sp>
      <p:sp>
        <p:nvSpPr>
          <p:cNvPr id="12" name="文本框 11"/>
          <p:cNvSpPr txBox="1"/>
          <p:nvPr/>
        </p:nvSpPr>
        <p:spPr>
          <a:xfrm>
            <a:off x="6126480" y="5667555"/>
            <a:ext cx="1860698" cy="400110"/>
          </a:xfrm>
          <a:prstGeom prst="rect">
            <a:avLst/>
          </a:prstGeom>
          <a:noFill/>
        </p:spPr>
        <p:txBody>
          <a:bodyPr wrap="square" rtlCol="0">
            <a:spAutoFit/>
          </a:bodyPr>
          <a:lstStyle/>
          <a:p>
            <a:pPr algn="ctr"/>
            <a:r>
              <a:rPr lang="en-US" altLang="zh-CN" sz="2000" dirty="0" smtClean="0"/>
              <a:t>Ground truth</a:t>
            </a:r>
            <a:endParaRPr lang="zh-CN" altLang="en-US" sz="2000" dirty="0"/>
          </a:p>
        </p:txBody>
      </p:sp>
    </p:spTree>
    <p:extLst>
      <p:ext uri="{BB962C8B-B14F-4D97-AF65-F5344CB8AC3E}">
        <p14:creationId xmlns:p14="http://schemas.microsoft.com/office/powerpoint/2010/main" val="26266939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Problems</a:t>
            </a:r>
            <a:r>
              <a:rPr lang="en-US" altLang="zh-CN" baseline="30000" dirty="0" smtClean="0"/>
              <a:t>[1]</a:t>
            </a:r>
            <a:endParaRPr lang="zh-CN" altLang="en-US" baseline="30000" dirty="0"/>
          </a:p>
        </p:txBody>
      </p:sp>
      <p:sp>
        <p:nvSpPr>
          <p:cNvPr id="3" name="内容占位符 2"/>
          <p:cNvSpPr>
            <a:spLocks noGrp="1"/>
          </p:cNvSpPr>
          <p:nvPr>
            <p:ph idx="1"/>
          </p:nvPr>
        </p:nvSpPr>
        <p:spPr/>
        <p:txBody>
          <a:bodyPr>
            <a:normAutofit/>
          </a:bodyPr>
          <a:lstStyle/>
          <a:p>
            <a:pPr>
              <a:buFont typeface="Wingdings" panose="05000000000000000000" pitchFamily="2" charset="2"/>
              <a:buChar char="l"/>
            </a:pPr>
            <a:r>
              <a:rPr lang="en-US" altLang="zh-CN" sz="2400" dirty="0" smtClean="0"/>
              <a:t>The depth bias:</a:t>
            </a:r>
          </a:p>
          <a:p>
            <a:pPr lvl="1">
              <a:buFont typeface="Wingdings" panose="05000000000000000000" pitchFamily="2" charset="2"/>
              <a:buChar char="l"/>
            </a:pPr>
            <a:r>
              <a:rPr lang="en-US" altLang="zh-CN" sz="2000" dirty="0" smtClean="0"/>
              <a:t>Common in regularization methods</a:t>
            </a:r>
          </a:p>
          <a:p>
            <a:pPr lvl="1">
              <a:buFont typeface="Wingdings" panose="05000000000000000000" pitchFamily="2" charset="2"/>
              <a:buChar char="l"/>
            </a:pPr>
            <a:r>
              <a:rPr lang="en-US" altLang="zh-CN" sz="2000" dirty="0" smtClean="0"/>
              <a:t>Some methods are not affected (such as </a:t>
            </a:r>
            <a:r>
              <a:rPr lang="en-US" altLang="zh-CN" sz="2000" dirty="0" err="1" smtClean="0"/>
              <a:t>sLORETA</a:t>
            </a:r>
            <a:r>
              <a:rPr lang="en-US" altLang="zh-CN" sz="2000" dirty="0" smtClean="0"/>
              <a:t>)</a:t>
            </a:r>
            <a:endParaRPr lang="en-US" altLang="zh-CN" sz="2000" dirty="0"/>
          </a:p>
          <a:p>
            <a:pPr>
              <a:buFont typeface="Wingdings" panose="05000000000000000000" pitchFamily="2" charset="2"/>
              <a:buChar char="l"/>
            </a:pPr>
            <a:r>
              <a:rPr lang="en-US" altLang="zh-CN" sz="2400" dirty="0" smtClean="0"/>
              <a:t>Deep-lying sources masked by superficial ones</a:t>
            </a:r>
          </a:p>
          <a:p>
            <a:pPr lvl="1">
              <a:buFont typeface="Wingdings" panose="05000000000000000000" pitchFamily="2" charset="2"/>
              <a:buChar char="l"/>
            </a:pPr>
            <a:endParaRPr lang="zh-CN" altLang="en-US" sz="2000" dirty="0"/>
          </a:p>
        </p:txBody>
      </p:sp>
    </p:spTree>
    <p:extLst>
      <p:ext uri="{BB962C8B-B14F-4D97-AF65-F5344CB8AC3E}">
        <p14:creationId xmlns:p14="http://schemas.microsoft.com/office/powerpoint/2010/main" val="2306111302"/>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2002</TotalTime>
  <Words>1361</Words>
  <Application>Microsoft Office PowerPoint</Application>
  <PresentationFormat>宽屏</PresentationFormat>
  <Paragraphs>171</Paragraphs>
  <Slides>26</Slides>
  <Notes>18</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宋体</vt:lpstr>
      <vt:lpstr>Calibri</vt:lpstr>
      <vt:lpstr>Calibri Light</vt:lpstr>
      <vt:lpstr>Cambria Math</vt:lpstr>
      <vt:lpstr>Wingdings</vt:lpstr>
      <vt:lpstr>回顾</vt:lpstr>
      <vt:lpstr>EEG Source Localization Algorithm based on 3D-Grid Source Model </vt:lpstr>
      <vt:lpstr>Outline</vt:lpstr>
      <vt:lpstr>MCE</vt:lpstr>
      <vt:lpstr>MCE</vt:lpstr>
      <vt:lpstr>MCE</vt:lpstr>
      <vt:lpstr>MCE</vt:lpstr>
      <vt:lpstr>MCE</vt:lpstr>
      <vt:lpstr>MCE</vt:lpstr>
      <vt:lpstr>Problems[1]</vt:lpstr>
      <vt:lpstr>sLORETA</vt:lpstr>
      <vt:lpstr>sLORETA</vt:lpstr>
      <vt:lpstr>Problems[2]</vt:lpstr>
      <vt:lpstr>LCMV (Linearly Constrained Minimum Variance)</vt:lpstr>
      <vt:lpstr>LCMV</vt:lpstr>
      <vt:lpstr>LCMV</vt:lpstr>
      <vt:lpstr>Results of Bayesian method (2 sources)</vt:lpstr>
      <vt:lpstr>Results of Bayesian method (3 sources)</vt:lpstr>
      <vt:lpstr>Conclusion</vt:lpstr>
      <vt:lpstr>PowerPoint 演示文稿</vt:lpstr>
      <vt:lpstr>Next Step</vt:lpstr>
      <vt:lpstr>Thanks for your time</vt:lpstr>
      <vt:lpstr>References</vt:lpstr>
      <vt:lpstr>Hierarchical Bayesian Method</vt:lpstr>
      <vt:lpstr>Hierarchical Bayesian Method</vt:lpstr>
      <vt:lpstr>MCE</vt:lpstr>
      <vt:lpstr>Fieldtrip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魏钦远</dc:creator>
  <cp:lastModifiedBy>魏钦远</cp:lastModifiedBy>
  <cp:revision>56</cp:revision>
  <dcterms:created xsi:type="dcterms:W3CDTF">2017-08-29T22:17:43Z</dcterms:created>
  <dcterms:modified xsi:type="dcterms:W3CDTF">2017-09-01T18:01:33Z</dcterms:modified>
</cp:coreProperties>
</file>